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1pPr>
    <a:lvl2pPr marL="0" marR="0" indent="4572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2pPr>
    <a:lvl3pPr marL="0" marR="0" indent="9144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3pPr>
    <a:lvl4pPr marL="0" marR="0" indent="13716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4pPr>
    <a:lvl5pPr marL="0" marR="0" indent="18288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5pPr>
    <a:lvl6pPr marL="0" marR="0" indent="22860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6pPr>
    <a:lvl7pPr marL="0" marR="0" indent="27432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7pPr>
    <a:lvl8pPr marL="0" marR="0" indent="32004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8pPr>
    <a:lvl9pPr marL="0" marR="0" indent="36576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A9A9A9"/>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b="def" i="def"/>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254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b="def" i="def"/>
      <a:tcStyle>
        <a:tcBdr/>
        <a:fill>
          <a:solidFill>
            <a:srgbClr val="A9A9A9"/>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b="def" i="def"/>
      <a:tcStyle>
        <a:tcBdr/>
        <a:fill>
          <a:solidFill>
            <a:srgbClr val="A9A9A9"/>
          </a:solidFill>
        </a:fill>
      </a:tcStyle>
    </a:band2H>
    <a:firstCol>
      <a:tcTxStyle b="off" i="off">
        <a:font>
          <a:latin typeface="Graphik Medium"/>
          <a:ea typeface="Graphik Medium"/>
          <a:cs typeface="Graphik Medium"/>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b="def" i="def"/>
      <a:tcStyle>
        <a:tcBdr/>
        <a:fill>
          <a:solidFill>
            <a:srgbClr val="A9A9A9"/>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9A9A9"/>
              </a:solidFill>
              <a:prstDash val="solid"/>
              <a:miter lim="400000"/>
            </a:ln>
          </a:top>
          <a:bottom>
            <a:ln w="381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b="def" i="def"/>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381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Presentation Title"/>
          <p:cNvSpPr txBox="1"/>
          <p:nvPr>
            <p:ph type="title" hasCustomPrompt="1"/>
          </p:nvPr>
        </p:nvSpPr>
        <p:spPr>
          <a:xfrm>
            <a:off x="1270000" y="3289300"/>
            <a:ext cx="21844000" cy="3879454"/>
          </a:xfrm>
          <a:prstGeom prst="rect">
            <a:avLst/>
          </a:prstGeom>
        </p:spPr>
        <p:txBody>
          <a:bodyPr/>
          <a:lstStyle>
            <a:lvl1pPr defTabSz="2438338">
              <a:lnSpc>
                <a:spcPct val="90000"/>
              </a:lnSpc>
              <a:defRPr spc="-348" sz="11600">
                <a:gradFill flip="none" rotWithShape="1">
                  <a:gsLst>
                    <a:gs pos="0">
                      <a:srgbClr val="1E98FD"/>
                    </a:gs>
                    <a:gs pos="100000">
                      <a:srgbClr val="FF00F7"/>
                    </a:gs>
                  </a:gsLst>
                  <a:lin ang="3960000" scaled="0"/>
                </a:gradFill>
              </a:defRPr>
            </a:lvl1pPr>
          </a:lstStyle>
          <a:p>
            <a:pPr/>
            <a:r>
              <a:t>Presentation Title</a:t>
            </a:r>
          </a:p>
        </p:txBody>
      </p:sp>
      <p:sp>
        <p:nvSpPr>
          <p:cNvPr id="12" name="Author and Date"/>
          <p:cNvSpPr txBox="1"/>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latin typeface="Graphik Medium"/>
                <a:ea typeface="Graphik Medium"/>
                <a:cs typeface="Graphik Medium"/>
                <a:sym typeface="Graphik Medium"/>
              </a:defRPr>
            </a:lvl1pPr>
          </a:lstStyle>
          <a:p>
            <a:pPr/>
            <a:r>
              <a:t>Author and Date</a:t>
            </a:r>
          </a:p>
        </p:txBody>
      </p:sp>
      <p:sp>
        <p:nvSpPr>
          <p:cNvPr id="13" name="Body Level One…"/>
          <p:cNvSpPr txBox="1"/>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latin typeface="Graphik Medium"/>
                <a:ea typeface="Graphik Medium"/>
                <a:cs typeface="Graphik Medium"/>
                <a:sym typeface="Graphik Medium"/>
              </a:defRPr>
            </a:lvl1pPr>
            <a:lvl2pPr marL="0" indent="0" algn="ctr" defTabSz="825500">
              <a:spcBef>
                <a:spcPts val="0"/>
              </a:spcBef>
              <a:buClrTx/>
              <a:buSzTx/>
              <a:buNone/>
              <a:defRPr sz="6400">
                <a:latin typeface="Graphik Medium"/>
                <a:ea typeface="Graphik Medium"/>
                <a:cs typeface="Graphik Medium"/>
                <a:sym typeface="Graphik Medium"/>
              </a:defRPr>
            </a:lvl2pPr>
            <a:lvl3pPr marL="0" indent="0" algn="ctr" defTabSz="825500">
              <a:spcBef>
                <a:spcPts val="0"/>
              </a:spcBef>
              <a:buClrTx/>
              <a:buSzTx/>
              <a:buNone/>
              <a:defRPr sz="6400">
                <a:latin typeface="Graphik Medium"/>
                <a:ea typeface="Graphik Medium"/>
                <a:cs typeface="Graphik Medium"/>
                <a:sym typeface="Graphik Medium"/>
              </a:defRPr>
            </a:lvl3pPr>
            <a:lvl4pPr marL="0" indent="0" algn="ctr" defTabSz="825500">
              <a:spcBef>
                <a:spcPts val="0"/>
              </a:spcBef>
              <a:buClrTx/>
              <a:buSzTx/>
              <a:buNone/>
              <a:defRPr sz="6400">
                <a:latin typeface="Graphik Medium"/>
                <a:ea typeface="Graphik Medium"/>
                <a:cs typeface="Graphik Medium"/>
                <a:sym typeface="Graphik Medium"/>
              </a:defRPr>
            </a:lvl4pPr>
            <a:lvl5pPr marL="0" indent="0" algn="ctr" defTabSz="825500">
              <a:spcBef>
                <a:spcPts val="0"/>
              </a:spcBef>
              <a:buClrTx/>
              <a:buSzTx/>
              <a:buNone/>
              <a:defRPr sz="6400">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99" name="Slide Title"/>
          <p:cNvSpPr txBox="1"/>
          <p:nvPr>
            <p:ph type="title" hasCustomPrompt="1"/>
          </p:nvPr>
        </p:nvSpPr>
        <p:spPr>
          <a:prstGeom prst="rect">
            <a:avLst/>
          </a:prstGeom>
        </p:spPr>
        <p:txBody>
          <a:bodyPr/>
          <a:lstStyle/>
          <a:p>
            <a:pPr/>
            <a:r>
              <a:t>Slide Title</a:t>
            </a:r>
          </a:p>
        </p:txBody>
      </p:sp>
      <p:sp>
        <p:nvSpPr>
          <p:cNvPr id="100"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Slide Subtitle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08" name="Agenda Title"/>
          <p:cNvSpPr txBox="1"/>
          <p:nvPr>
            <p:ph type="title" hasCustomPrompt="1"/>
          </p:nvPr>
        </p:nvSpPr>
        <p:spPr>
          <a:xfrm>
            <a:off x="1270000" y="812800"/>
            <a:ext cx="21844000" cy="1562100"/>
          </a:xfrm>
          <a:prstGeom prst="rect">
            <a:avLst/>
          </a:prstGeom>
        </p:spPr>
        <p:txBody>
          <a:bodyPr/>
          <a:lstStyle/>
          <a:p>
            <a:pPr/>
            <a:r>
              <a:t>Agenda Title</a:t>
            </a:r>
          </a:p>
        </p:txBody>
      </p:sp>
      <p:sp>
        <p:nvSpPr>
          <p:cNvPr id="109" name="Agenda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Agenda Subtitle</a:t>
            </a:r>
          </a:p>
        </p:txBody>
      </p:sp>
      <p:sp>
        <p:nvSpPr>
          <p:cNvPr id="110" name="Body Level One…"/>
          <p:cNvSpPr txBox="1"/>
          <p:nvPr>
            <p:ph type="body" idx="1" hasCustomPrompt="1"/>
          </p:nvPr>
        </p:nvSpPr>
        <p:spPr>
          <a:prstGeom prst="rect">
            <a:avLst/>
          </a:prstGeom>
        </p:spPr>
        <p:txBody>
          <a:bodyPr/>
          <a:lstStyle>
            <a:lvl1pPr marL="0" indent="0" defTabSz="825500">
              <a:buClrTx/>
              <a:buSzTx/>
              <a:buNone/>
              <a:defRPr spc="-55" sz="5500"/>
            </a:lvl1pPr>
            <a:lvl2pPr marL="0" indent="457200" defTabSz="825500">
              <a:buClrTx/>
              <a:buSzTx/>
              <a:buNone/>
              <a:defRPr spc="-55" sz="5500"/>
            </a:lvl2pPr>
            <a:lvl3pPr marL="0" indent="914400" defTabSz="825500">
              <a:buClrTx/>
              <a:buSzTx/>
              <a:buNone/>
              <a:defRPr spc="-55" sz="5500"/>
            </a:lvl3pPr>
            <a:lvl4pPr marL="0" indent="1371600" defTabSz="825500">
              <a:buClrTx/>
              <a:buSzTx/>
              <a:buNone/>
              <a:defRPr spc="-55" sz="5500"/>
            </a:lvl4pPr>
            <a:lvl5pPr marL="0" indent="1828800" defTabSz="825500">
              <a:buClrTx/>
              <a:buSzTx/>
              <a:buNone/>
              <a:defRPr spc="-55" sz="5500"/>
            </a:lvl5pPr>
          </a:lstStyle>
          <a:p>
            <a:pPr/>
            <a:r>
              <a:t>Agenda Topics</a:t>
            </a:r>
          </a:p>
          <a:p>
            <a:pPr lvl="1"/>
            <a:r>
              <a:t/>
            </a:r>
          </a:p>
          <a:p>
            <a:pPr lvl="2"/>
            <a:r>
              <a:t/>
            </a:r>
          </a:p>
          <a:p>
            <a:pPr lvl="3"/>
            <a:r>
              <a:t/>
            </a:r>
          </a:p>
          <a:p>
            <a:pPr lvl="4"/>
            <a:r>
              <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118" name="Body Level One…"/>
          <p:cNvSpPr txBox="1"/>
          <p:nvPr>
            <p:ph type="body" sz="half" idx="1" hasCustomPrompt="1"/>
          </p:nvPr>
        </p:nvSpPr>
        <p:spPr>
          <a:xfrm>
            <a:off x="1270000" y="4927600"/>
            <a:ext cx="21844000" cy="3902869"/>
          </a:xfrm>
          <a:prstGeom prst="rect">
            <a:avLst/>
          </a:prstGeom>
        </p:spPr>
        <p:txBody>
          <a:bodyPr anchor="ctr"/>
          <a:lstStyle>
            <a:lvl1pPr marL="0" indent="0" algn="ctr">
              <a:spcBef>
                <a:spcPts val="0"/>
              </a:spcBef>
              <a:buClrTx/>
              <a:buSzTx/>
              <a:buNone/>
              <a:defRPr spc="-252" sz="8400">
                <a:gradFill flip="none" rotWithShape="1">
                  <a:gsLst>
                    <a:gs pos="0">
                      <a:srgbClr val="1E98FD"/>
                    </a:gs>
                    <a:gs pos="100000">
                      <a:srgbClr val="FF00F7"/>
                    </a:gs>
                  </a:gsLst>
                  <a:lin ang="3960000" scaled="0"/>
                </a:gradFill>
                <a:latin typeface="Graphik Medium"/>
                <a:ea typeface="Graphik Medium"/>
                <a:cs typeface="Graphik Medium"/>
                <a:sym typeface="Graphik Medium"/>
              </a:defRPr>
            </a:lvl1pPr>
            <a:lvl2pPr marL="0" indent="457200" algn="ctr">
              <a:spcBef>
                <a:spcPts val="0"/>
              </a:spcBef>
              <a:buClrTx/>
              <a:buSzTx/>
              <a:buNone/>
              <a:defRPr spc="-252" sz="8400">
                <a:gradFill flip="none" rotWithShape="1">
                  <a:gsLst>
                    <a:gs pos="0">
                      <a:srgbClr val="1E98FD"/>
                    </a:gs>
                    <a:gs pos="100000">
                      <a:srgbClr val="FF00F7"/>
                    </a:gs>
                  </a:gsLst>
                  <a:lin ang="3960000" scaled="0"/>
                </a:gradFill>
                <a:latin typeface="Graphik Medium"/>
                <a:ea typeface="Graphik Medium"/>
                <a:cs typeface="Graphik Medium"/>
                <a:sym typeface="Graphik Medium"/>
              </a:defRPr>
            </a:lvl2pPr>
            <a:lvl3pPr marL="0" indent="914400" algn="ctr">
              <a:spcBef>
                <a:spcPts val="0"/>
              </a:spcBef>
              <a:buClrTx/>
              <a:buSzTx/>
              <a:buNone/>
              <a:defRPr spc="-252" sz="8400">
                <a:gradFill flip="none" rotWithShape="1">
                  <a:gsLst>
                    <a:gs pos="0">
                      <a:srgbClr val="1E98FD"/>
                    </a:gs>
                    <a:gs pos="100000">
                      <a:srgbClr val="FF00F7"/>
                    </a:gs>
                  </a:gsLst>
                  <a:lin ang="3960000" scaled="0"/>
                </a:gradFill>
                <a:latin typeface="Graphik Medium"/>
                <a:ea typeface="Graphik Medium"/>
                <a:cs typeface="Graphik Medium"/>
                <a:sym typeface="Graphik Medium"/>
              </a:defRPr>
            </a:lvl3pPr>
            <a:lvl4pPr marL="0" indent="1371600" algn="ctr">
              <a:spcBef>
                <a:spcPts val="0"/>
              </a:spcBef>
              <a:buClrTx/>
              <a:buSzTx/>
              <a:buNone/>
              <a:defRPr spc="-252" sz="8400">
                <a:gradFill flip="none" rotWithShape="1">
                  <a:gsLst>
                    <a:gs pos="0">
                      <a:srgbClr val="1E98FD"/>
                    </a:gs>
                    <a:gs pos="100000">
                      <a:srgbClr val="FF00F7"/>
                    </a:gs>
                  </a:gsLst>
                  <a:lin ang="3960000" scaled="0"/>
                </a:gradFill>
                <a:latin typeface="Graphik Medium"/>
                <a:ea typeface="Graphik Medium"/>
                <a:cs typeface="Graphik Medium"/>
                <a:sym typeface="Graphik Medium"/>
              </a:defRPr>
            </a:lvl4pPr>
            <a:lvl5pPr marL="0" indent="1828800" algn="ctr">
              <a:spcBef>
                <a:spcPts val="0"/>
              </a:spcBef>
              <a:buClrTx/>
              <a:buSzTx/>
              <a:buNone/>
              <a:defRPr spc="-252" sz="8400">
                <a:gradFill flip="none" rotWithShape="1">
                  <a:gsLst>
                    <a:gs pos="0">
                      <a:srgbClr val="1E98FD"/>
                    </a:gs>
                    <a:gs pos="100000">
                      <a:srgbClr val="FF00F7"/>
                    </a:gs>
                  </a:gsLst>
                  <a:lin ang="3960000" scaled="0"/>
                </a:gradFill>
                <a:latin typeface="Graphik Medium"/>
                <a:ea typeface="Graphik Medium"/>
                <a:cs typeface="Graphik Medium"/>
                <a:sym typeface="Graphik Medium"/>
              </a:defRPr>
            </a:lvl5pPr>
          </a:lstStyle>
          <a:p>
            <a:pPr/>
            <a:r>
              <a:t>Statement</a:t>
            </a:r>
          </a:p>
          <a:p>
            <a:pPr lvl="1"/>
            <a:r>
              <a:t/>
            </a:r>
          </a:p>
          <a:p>
            <a:pPr lvl="2"/>
            <a:r>
              <a:t/>
            </a:r>
          </a:p>
          <a:p>
            <a:pPr lvl="3"/>
            <a:r>
              <a:t/>
            </a:r>
          </a:p>
          <a:p>
            <a:pPr lvl="4"/>
            <a:r>
              <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26" name="Body Level One…"/>
          <p:cNvSpPr txBox="1"/>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pc="-448" sz="22400">
                <a:gradFill flip="none" rotWithShape="1">
                  <a:gsLst>
                    <a:gs pos="0">
                      <a:srgbClr val="1E98FD"/>
                    </a:gs>
                    <a:gs pos="100000">
                      <a:srgbClr val="FF00F7"/>
                    </a:gs>
                  </a:gsLst>
                  <a:lin ang="3960000" scaled="0"/>
                </a:gradFill>
                <a:latin typeface="+mn-lt"/>
                <a:ea typeface="+mn-ea"/>
                <a:cs typeface="+mn-cs"/>
                <a:sym typeface="Graphik Semibold"/>
              </a:defRPr>
            </a:lvl1pPr>
            <a:lvl2pPr marL="0" indent="457200" algn="ctr" defTabSz="2438338">
              <a:lnSpc>
                <a:spcPct val="80000"/>
              </a:lnSpc>
              <a:spcBef>
                <a:spcPts val="0"/>
              </a:spcBef>
              <a:buClrTx/>
              <a:buSzTx/>
              <a:buNone/>
              <a:defRPr spc="-448" sz="22400">
                <a:gradFill flip="none" rotWithShape="1">
                  <a:gsLst>
                    <a:gs pos="0">
                      <a:srgbClr val="1E98FD"/>
                    </a:gs>
                    <a:gs pos="100000">
                      <a:srgbClr val="FF00F7"/>
                    </a:gs>
                  </a:gsLst>
                  <a:lin ang="3960000" scaled="0"/>
                </a:gradFill>
                <a:latin typeface="+mn-lt"/>
                <a:ea typeface="+mn-ea"/>
                <a:cs typeface="+mn-cs"/>
                <a:sym typeface="Graphik Semibold"/>
              </a:defRPr>
            </a:lvl2pPr>
            <a:lvl3pPr marL="0" indent="914400" algn="ctr" defTabSz="2438338">
              <a:lnSpc>
                <a:spcPct val="80000"/>
              </a:lnSpc>
              <a:spcBef>
                <a:spcPts val="0"/>
              </a:spcBef>
              <a:buClrTx/>
              <a:buSzTx/>
              <a:buNone/>
              <a:defRPr spc="-448" sz="22400">
                <a:gradFill flip="none" rotWithShape="1">
                  <a:gsLst>
                    <a:gs pos="0">
                      <a:srgbClr val="1E98FD"/>
                    </a:gs>
                    <a:gs pos="100000">
                      <a:srgbClr val="FF00F7"/>
                    </a:gs>
                  </a:gsLst>
                  <a:lin ang="3960000" scaled="0"/>
                </a:gradFill>
                <a:latin typeface="+mn-lt"/>
                <a:ea typeface="+mn-ea"/>
                <a:cs typeface="+mn-cs"/>
                <a:sym typeface="Graphik Semibold"/>
              </a:defRPr>
            </a:lvl3pPr>
            <a:lvl4pPr marL="0" indent="1371600" algn="ctr" defTabSz="2438338">
              <a:lnSpc>
                <a:spcPct val="80000"/>
              </a:lnSpc>
              <a:spcBef>
                <a:spcPts val="0"/>
              </a:spcBef>
              <a:buClrTx/>
              <a:buSzTx/>
              <a:buNone/>
              <a:defRPr spc="-448" sz="22400">
                <a:gradFill flip="none" rotWithShape="1">
                  <a:gsLst>
                    <a:gs pos="0">
                      <a:srgbClr val="1E98FD"/>
                    </a:gs>
                    <a:gs pos="100000">
                      <a:srgbClr val="FF00F7"/>
                    </a:gs>
                  </a:gsLst>
                  <a:lin ang="3960000" scaled="0"/>
                </a:gradFill>
                <a:latin typeface="+mn-lt"/>
                <a:ea typeface="+mn-ea"/>
                <a:cs typeface="+mn-cs"/>
                <a:sym typeface="Graphik Semibold"/>
              </a:defRPr>
            </a:lvl4pPr>
            <a:lvl5pPr marL="0" indent="1828800" algn="ctr" defTabSz="2438338">
              <a:lnSpc>
                <a:spcPct val="80000"/>
              </a:lnSpc>
              <a:spcBef>
                <a:spcPts val="0"/>
              </a:spcBef>
              <a:buClrTx/>
              <a:buSzTx/>
              <a:buNone/>
              <a:defRPr spc="-448" sz="22400">
                <a:gradFill flip="none" rotWithShape="1">
                  <a:gsLst>
                    <a:gs pos="0">
                      <a:srgbClr val="1E98FD"/>
                    </a:gs>
                    <a:gs pos="100000">
                      <a:srgbClr val="FF00F7"/>
                    </a:gs>
                  </a:gsLst>
                  <a:lin ang="3960000" scaled="0"/>
                </a:gradFill>
                <a:latin typeface="+mn-lt"/>
                <a:ea typeface="+mn-ea"/>
                <a:cs typeface="+mn-cs"/>
                <a:sym typeface="Graphik Semibold"/>
              </a:defRPr>
            </a:lvl5pPr>
          </a:lstStyle>
          <a:p>
            <a:pPr/>
            <a:r>
              <a:t>100%</a:t>
            </a:r>
          </a:p>
          <a:p>
            <a:pPr lvl="1"/>
            <a:r>
              <a:t/>
            </a:r>
          </a:p>
          <a:p>
            <a:pPr lvl="2"/>
            <a:r>
              <a:t/>
            </a:r>
          </a:p>
          <a:p>
            <a:pPr lvl="3"/>
            <a:r>
              <a:t/>
            </a:r>
          </a:p>
          <a:p>
            <a:pPr lvl="4"/>
            <a:r>
              <a:t/>
            </a:r>
          </a:p>
        </p:txBody>
      </p:sp>
      <p:sp>
        <p:nvSpPr>
          <p:cNvPr id="127" name="Fact information"/>
          <p:cNvSpPr txBox="1"/>
          <p:nvPr>
            <p:ph type="body" sz="quarter" idx="21" hasCustomPrompt="1"/>
          </p:nvPr>
        </p:nvSpPr>
        <p:spPr>
          <a:xfrm>
            <a:off x="1270000" y="8521700"/>
            <a:ext cx="21844000" cy="1016000"/>
          </a:xfrm>
          <a:prstGeom prst="rect">
            <a:avLst/>
          </a:prstGeom>
        </p:spPr>
        <p:txBody>
          <a:bodyPr/>
          <a:lstStyle>
            <a:lvl1pPr marL="0" indent="0" defTabSz="825500">
              <a:spcBef>
                <a:spcPts val="0"/>
              </a:spcBef>
              <a:buClrTx/>
              <a:buSzTx/>
              <a:buNone/>
              <a:defRPr sz="4400">
                <a:solidFill>
                  <a:srgbClr val="172069"/>
                </a:solidFill>
                <a:latin typeface="Graphik Medium"/>
                <a:ea typeface="Graphik Medium"/>
                <a:cs typeface="Graphik Medium"/>
                <a:sym typeface="Graphik Medium"/>
              </a:defRPr>
            </a:lvl1pPr>
          </a:lstStyle>
          <a:p>
            <a:pPr/>
            <a:r>
              <a:t>Fact information</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35" name="Attribution"/>
          <p:cNvSpPr txBox="1"/>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latin typeface="Graphik Medium"/>
                <a:ea typeface="Graphik Medium"/>
                <a:cs typeface="Graphik Medium"/>
                <a:sym typeface="Graphik Medium"/>
              </a:defRPr>
            </a:lvl1pPr>
          </a:lstStyle>
          <a:p>
            <a:pPr/>
            <a:r>
              <a:t>Attribution</a:t>
            </a:r>
          </a:p>
        </p:txBody>
      </p:sp>
      <p:sp>
        <p:nvSpPr>
          <p:cNvPr id="136" name="Body Level One…"/>
          <p:cNvSpPr txBox="1"/>
          <p:nvPr>
            <p:ph type="body" sz="half" idx="1" hasCustomPrompt="1"/>
          </p:nvPr>
        </p:nvSpPr>
        <p:spPr>
          <a:xfrm>
            <a:off x="1270000" y="5141969"/>
            <a:ext cx="21844000" cy="3430191"/>
          </a:xfrm>
          <a:prstGeom prst="rect">
            <a:avLst/>
          </a:prstGeom>
        </p:spPr>
        <p:txBody>
          <a:bodyPr anchor="ctr"/>
          <a:lstStyle>
            <a:lvl1pPr marL="0" indent="0" algn="ctr">
              <a:lnSpc>
                <a:spcPct val="80000"/>
              </a:lnSpc>
              <a:spcBef>
                <a:spcPts val="0"/>
              </a:spcBef>
              <a:buClrTx/>
              <a:buSzTx/>
              <a:buNone/>
              <a:defRPr spc="-168" sz="8400">
                <a:gradFill flip="none" rotWithShape="1">
                  <a:gsLst>
                    <a:gs pos="0">
                      <a:srgbClr val="FF00D8"/>
                    </a:gs>
                    <a:gs pos="100000">
                      <a:srgbClr val="FF542E"/>
                    </a:gs>
                  </a:gsLst>
                  <a:lin ang="3960000" scaled="0"/>
                </a:gradFill>
                <a:latin typeface="+mn-lt"/>
                <a:ea typeface="+mn-ea"/>
                <a:cs typeface="+mn-cs"/>
                <a:sym typeface="Graphik Semibold"/>
              </a:defRPr>
            </a:lvl1pPr>
            <a:lvl2pPr marL="0" indent="457200" algn="ctr">
              <a:lnSpc>
                <a:spcPct val="80000"/>
              </a:lnSpc>
              <a:spcBef>
                <a:spcPts val="0"/>
              </a:spcBef>
              <a:buClrTx/>
              <a:buSzTx/>
              <a:buNone/>
              <a:defRPr spc="-168" sz="8400">
                <a:gradFill flip="none" rotWithShape="1">
                  <a:gsLst>
                    <a:gs pos="0">
                      <a:srgbClr val="FF00D8"/>
                    </a:gs>
                    <a:gs pos="100000">
                      <a:srgbClr val="FF542E"/>
                    </a:gs>
                  </a:gsLst>
                  <a:lin ang="3960000" scaled="0"/>
                </a:gradFill>
                <a:latin typeface="+mn-lt"/>
                <a:ea typeface="+mn-ea"/>
                <a:cs typeface="+mn-cs"/>
                <a:sym typeface="Graphik Semibold"/>
              </a:defRPr>
            </a:lvl2pPr>
            <a:lvl3pPr marL="0" indent="914400" algn="ctr">
              <a:lnSpc>
                <a:spcPct val="80000"/>
              </a:lnSpc>
              <a:spcBef>
                <a:spcPts val="0"/>
              </a:spcBef>
              <a:buClrTx/>
              <a:buSzTx/>
              <a:buNone/>
              <a:defRPr spc="-168" sz="8400">
                <a:gradFill flip="none" rotWithShape="1">
                  <a:gsLst>
                    <a:gs pos="0">
                      <a:srgbClr val="FF00D8"/>
                    </a:gs>
                    <a:gs pos="100000">
                      <a:srgbClr val="FF542E"/>
                    </a:gs>
                  </a:gsLst>
                  <a:lin ang="3960000" scaled="0"/>
                </a:gradFill>
                <a:latin typeface="+mn-lt"/>
                <a:ea typeface="+mn-ea"/>
                <a:cs typeface="+mn-cs"/>
                <a:sym typeface="Graphik Semibold"/>
              </a:defRPr>
            </a:lvl3pPr>
            <a:lvl4pPr marL="0" indent="1371600" algn="ctr">
              <a:lnSpc>
                <a:spcPct val="80000"/>
              </a:lnSpc>
              <a:spcBef>
                <a:spcPts val="0"/>
              </a:spcBef>
              <a:buClrTx/>
              <a:buSzTx/>
              <a:buNone/>
              <a:defRPr spc="-168" sz="8400">
                <a:gradFill flip="none" rotWithShape="1">
                  <a:gsLst>
                    <a:gs pos="0">
                      <a:srgbClr val="FF00D8"/>
                    </a:gs>
                    <a:gs pos="100000">
                      <a:srgbClr val="FF542E"/>
                    </a:gs>
                  </a:gsLst>
                  <a:lin ang="3960000" scaled="0"/>
                </a:gradFill>
                <a:latin typeface="+mn-lt"/>
                <a:ea typeface="+mn-ea"/>
                <a:cs typeface="+mn-cs"/>
                <a:sym typeface="Graphik Semibold"/>
              </a:defRPr>
            </a:lvl4pPr>
            <a:lvl5pPr marL="0" indent="1828800" algn="ctr">
              <a:lnSpc>
                <a:spcPct val="80000"/>
              </a:lnSpc>
              <a:spcBef>
                <a:spcPts val="0"/>
              </a:spcBef>
              <a:buClrTx/>
              <a:buSzTx/>
              <a:buNone/>
              <a:defRPr spc="-168" sz="8400">
                <a:gradFill flip="none" rotWithShape="1">
                  <a:gsLst>
                    <a:gs pos="0">
                      <a:srgbClr val="FF00D8"/>
                    </a:gs>
                    <a:gs pos="100000">
                      <a:srgbClr val="FF542E"/>
                    </a:gs>
                  </a:gsLst>
                  <a:lin ang="3960000" scaled="0"/>
                </a:gradFill>
                <a:latin typeface="+mn-lt"/>
                <a:ea typeface="+mn-ea"/>
                <a:cs typeface="+mn-cs"/>
                <a:sym typeface="Graphik Semibold"/>
              </a:defRPr>
            </a:lvl5pPr>
          </a:lstStyle>
          <a:p>
            <a:pPr/>
            <a:r>
              <a:t>“Notable Quote”</a:t>
            </a:r>
          </a:p>
          <a:p>
            <a:pPr lvl="1"/>
            <a:r>
              <a:t/>
            </a:r>
          </a:p>
          <a:p>
            <a:pPr lvl="2"/>
            <a:r>
              <a:t/>
            </a:r>
          </a:p>
          <a:p>
            <a:pPr lvl="3"/>
            <a:r>
              <a:t/>
            </a:r>
          </a:p>
          <a:p>
            <a:pPr lvl="4"/>
            <a:r>
              <a:t/>
            </a:r>
          </a:p>
        </p:txBody>
      </p:sp>
      <p:sp>
        <p:nvSpPr>
          <p:cNvPr id="1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44" name="Two jellyfish against a pink background"/>
          <p:cNvSpPr/>
          <p:nvPr>
            <p:ph type="pic" sz="half" idx="21"/>
          </p:nvPr>
        </p:nvSpPr>
        <p:spPr>
          <a:xfrm>
            <a:off x="12192000" y="4813300"/>
            <a:ext cx="12192000" cy="9207945"/>
          </a:xfrm>
          <a:prstGeom prst="rect">
            <a:avLst/>
          </a:prstGeom>
        </p:spPr>
        <p:txBody>
          <a:bodyPr lIns="91439" tIns="45719" rIns="91439" bIns="45719">
            <a:noAutofit/>
          </a:bodyPr>
          <a:lstStyle/>
          <a:p>
            <a:pPr/>
          </a:p>
        </p:txBody>
      </p:sp>
      <p:sp>
        <p:nvSpPr>
          <p:cNvPr id="145" name="Two jellyfish touching against a dark blue background"/>
          <p:cNvSpPr/>
          <p:nvPr>
            <p:ph type="pic" sz="half" idx="22"/>
          </p:nvPr>
        </p:nvSpPr>
        <p:spPr>
          <a:xfrm>
            <a:off x="12192000" y="-628650"/>
            <a:ext cx="12192000" cy="8128000"/>
          </a:xfrm>
          <a:prstGeom prst="rect">
            <a:avLst/>
          </a:prstGeom>
        </p:spPr>
        <p:txBody>
          <a:bodyPr lIns="91439" tIns="45719" rIns="91439" bIns="45719">
            <a:noAutofit/>
          </a:bodyPr>
          <a:lstStyle/>
          <a:p>
            <a:pPr/>
          </a:p>
        </p:txBody>
      </p:sp>
      <p:sp>
        <p:nvSpPr>
          <p:cNvPr id="146" name="Two jellyfish against a blue background"/>
          <p:cNvSpPr/>
          <p:nvPr>
            <p:ph type="pic" idx="23"/>
          </p:nvPr>
        </p:nvSpPr>
        <p:spPr>
          <a:xfrm>
            <a:off x="-4203700" y="0"/>
            <a:ext cx="20574000" cy="13716000"/>
          </a:xfrm>
          <a:prstGeom prst="rect">
            <a:avLst/>
          </a:prstGeom>
        </p:spPr>
        <p:txBody>
          <a:bodyPr lIns="91439" tIns="45719" rIns="91439" bIns="45719">
            <a:noAutofit/>
          </a:bodyPr>
          <a:lstStyle/>
          <a:p>
            <a:pPr/>
          </a:p>
        </p:txBody>
      </p:sp>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54" name="Two jellyfish touching against a dark blue background"/>
          <p:cNvSpPr/>
          <p:nvPr>
            <p:ph type="pic" idx="21"/>
          </p:nvPr>
        </p:nvSpPr>
        <p:spPr>
          <a:xfrm>
            <a:off x="0" y="-1270000"/>
            <a:ext cx="24384000" cy="16256001"/>
          </a:xfrm>
          <a:prstGeom prst="rect">
            <a:avLst/>
          </a:prstGeom>
        </p:spPr>
        <p:txBody>
          <a:bodyPr lIns="91439" tIns="45719" rIns="91439" bIns="45719">
            <a:noAutofit/>
          </a:bodyPr>
          <a:lstStyle/>
          <a:p>
            <a:pPr/>
          </a:p>
        </p:txBody>
      </p:sp>
      <p:sp>
        <p:nvSpPr>
          <p:cNvPr id="15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Two jellyfish touching against a dark blue background"/>
          <p:cNvSpPr/>
          <p:nvPr>
            <p:ph type="pic" idx="21"/>
          </p:nvPr>
        </p:nvSpPr>
        <p:spPr>
          <a:xfrm>
            <a:off x="0" y="-1270000"/>
            <a:ext cx="24384000" cy="16256001"/>
          </a:xfrm>
          <a:prstGeom prst="rect">
            <a:avLst/>
          </a:prstGeom>
        </p:spPr>
        <p:txBody>
          <a:bodyPr lIns="91439" tIns="45719" rIns="91439" bIns="45719">
            <a:noAutofit/>
          </a:bodyPr>
          <a:lstStyle/>
          <a:p>
            <a:pPr/>
          </a:p>
        </p:txBody>
      </p:sp>
      <p:sp>
        <p:nvSpPr>
          <p:cNvPr id="22" name="Author and Date"/>
          <p:cNvSpPr txBox="1"/>
          <p:nvPr>
            <p:ph type="body" sz="quarter" idx="22" hasCustomPrompt="1"/>
          </p:nvPr>
        </p:nvSpPr>
        <p:spPr>
          <a:xfrm>
            <a:off x="1270000" y="12166600"/>
            <a:ext cx="21844000" cy="694055"/>
          </a:xfrm>
          <a:prstGeom prst="rect">
            <a:avLst/>
          </a:prstGeom>
        </p:spPr>
        <p:txBody>
          <a:bodyPr/>
          <a:lstStyle>
            <a:lvl1pPr marL="0" indent="0" algn="ctr" defTabSz="825500">
              <a:spcBef>
                <a:spcPts val="0"/>
              </a:spcBef>
              <a:buClrTx/>
              <a:buSzTx/>
              <a:buNone/>
              <a:defRPr sz="3500">
                <a:solidFill>
                  <a:srgbClr val="FFFFFF"/>
                </a:solidFill>
                <a:latin typeface="Graphik Medium"/>
                <a:ea typeface="Graphik Medium"/>
                <a:cs typeface="Graphik Medium"/>
                <a:sym typeface="Graphik Medium"/>
              </a:defRPr>
            </a:lvl1pPr>
          </a:lstStyle>
          <a:p>
            <a:pPr/>
            <a:r>
              <a:t>Author and Date</a:t>
            </a:r>
          </a:p>
        </p:txBody>
      </p:sp>
      <p:sp>
        <p:nvSpPr>
          <p:cNvPr id="23" name="Presentation Title"/>
          <p:cNvSpPr txBox="1"/>
          <p:nvPr>
            <p:ph type="title" hasCustomPrompt="1"/>
          </p:nvPr>
        </p:nvSpPr>
        <p:spPr>
          <a:xfrm>
            <a:off x="1270000" y="3289300"/>
            <a:ext cx="21844000" cy="3873500"/>
          </a:xfrm>
          <a:prstGeom prst="rect">
            <a:avLst/>
          </a:prstGeom>
        </p:spPr>
        <p:txBody>
          <a:bodyPr/>
          <a:lstStyle>
            <a:lvl1pPr defTabSz="2438400">
              <a:lnSpc>
                <a:spcPct val="90000"/>
              </a:lnSpc>
              <a:defRPr spc="-348" sz="11600">
                <a:solidFill>
                  <a:srgbClr val="FFFFFF"/>
                </a:solidFill>
              </a:defRPr>
            </a:lvl1pPr>
          </a:lstStyle>
          <a:p>
            <a:pPr/>
            <a:r>
              <a:t>Presentation Title</a:t>
            </a:r>
          </a:p>
        </p:txBody>
      </p:sp>
      <p:sp>
        <p:nvSpPr>
          <p:cNvPr id="24" name="Body Level One…"/>
          <p:cNvSpPr txBox="1"/>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FFFFFF"/>
                </a:solidFill>
                <a:latin typeface="Graphik Medium"/>
                <a:ea typeface="Graphik Medium"/>
                <a:cs typeface="Graphik Medium"/>
                <a:sym typeface="Graphik Medium"/>
              </a:defRPr>
            </a:lvl1pPr>
            <a:lvl2pPr marL="0" indent="0" algn="ctr" defTabSz="825500">
              <a:spcBef>
                <a:spcPts val="0"/>
              </a:spcBef>
              <a:buClrTx/>
              <a:buSzTx/>
              <a:buNone/>
              <a:defRPr sz="6400">
                <a:solidFill>
                  <a:srgbClr val="FFFFFF"/>
                </a:solidFill>
                <a:latin typeface="Graphik Medium"/>
                <a:ea typeface="Graphik Medium"/>
                <a:cs typeface="Graphik Medium"/>
                <a:sym typeface="Graphik Medium"/>
              </a:defRPr>
            </a:lvl2pPr>
            <a:lvl3pPr marL="0" indent="0" algn="ctr" defTabSz="825500">
              <a:spcBef>
                <a:spcPts val="0"/>
              </a:spcBef>
              <a:buClrTx/>
              <a:buSzTx/>
              <a:buNone/>
              <a:defRPr sz="6400">
                <a:solidFill>
                  <a:srgbClr val="FFFFFF"/>
                </a:solidFill>
                <a:latin typeface="Graphik Medium"/>
                <a:ea typeface="Graphik Medium"/>
                <a:cs typeface="Graphik Medium"/>
                <a:sym typeface="Graphik Medium"/>
              </a:defRPr>
            </a:lvl3pPr>
            <a:lvl4pPr marL="0" indent="0" algn="ctr" defTabSz="825500">
              <a:spcBef>
                <a:spcPts val="0"/>
              </a:spcBef>
              <a:buClrTx/>
              <a:buSzTx/>
              <a:buNone/>
              <a:defRPr sz="6400">
                <a:solidFill>
                  <a:srgbClr val="FFFFFF"/>
                </a:solidFill>
                <a:latin typeface="Graphik Medium"/>
                <a:ea typeface="Graphik Medium"/>
                <a:cs typeface="Graphik Medium"/>
                <a:sym typeface="Graphik Medium"/>
              </a:defRPr>
            </a:lvl4pPr>
            <a:lvl5pPr marL="0" indent="0" algn="ctr" defTabSz="825500">
              <a:spcBef>
                <a:spcPts val="0"/>
              </a:spcBef>
              <a:buClrTx/>
              <a:buSzTx/>
              <a:buNone/>
              <a:defRPr sz="6400">
                <a:solidFill>
                  <a:srgbClr val="FFFFFF"/>
                </a:solidFill>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Two jellyfish against a blue background"/>
          <p:cNvSpPr/>
          <p:nvPr>
            <p:ph type="pic" idx="21"/>
          </p:nvPr>
        </p:nvSpPr>
        <p:spPr>
          <a:xfrm>
            <a:off x="7962900" y="-25400"/>
            <a:ext cx="20650200" cy="137668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70000" y="3885108"/>
            <a:ext cx="9652000" cy="3200203"/>
          </a:xfrm>
          <a:prstGeom prst="rect">
            <a:avLst/>
          </a:prstGeom>
        </p:spPr>
        <p:txBody>
          <a:bodyPr/>
          <a:lstStyle>
            <a:lvl1pPr>
              <a:defRPr>
                <a:gradFill flip="none" rotWithShape="1">
                  <a:gsLst>
                    <a:gs pos="0">
                      <a:srgbClr val="FF00D8"/>
                    </a:gs>
                    <a:gs pos="100000">
                      <a:srgbClr val="FF542E"/>
                    </a:gs>
                  </a:gsLst>
                  <a:lin ang="3960000" scaled="0"/>
                </a:gradFill>
              </a:defRPr>
            </a:lvl1pPr>
          </a:lstStyle>
          <a:p>
            <a:pPr/>
            <a:r>
              <a:t>Slide Title</a:t>
            </a:r>
          </a:p>
        </p:txBody>
      </p:sp>
      <p:sp>
        <p:nvSpPr>
          <p:cNvPr id="34" name="Body Level One…"/>
          <p:cNvSpPr txBox="1"/>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vl2pPr marL="0" indent="457200" algn="ctr" defTabSz="825500">
              <a:spcBef>
                <a:spcPts val="0"/>
              </a:spcBef>
              <a:buClrTx/>
              <a:buSzTx/>
              <a:buNone/>
              <a:defRPr sz="5400">
                <a:latin typeface="Graphik Medium"/>
                <a:ea typeface="Graphik Medium"/>
                <a:cs typeface="Graphik Medium"/>
                <a:sym typeface="Graphik Medium"/>
              </a:defRPr>
            </a:lvl2pPr>
            <a:lvl3pPr marL="0" indent="914400" algn="ctr" defTabSz="825500">
              <a:spcBef>
                <a:spcPts val="0"/>
              </a:spcBef>
              <a:buClrTx/>
              <a:buSzTx/>
              <a:buNone/>
              <a:defRPr sz="5400">
                <a:latin typeface="Graphik Medium"/>
                <a:ea typeface="Graphik Medium"/>
                <a:cs typeface="Graphik Medium"/>
                <a:sym typeface="Graphik Medium"/>
              </a:defRPr>
            </a:lvl3pPr>
            <a:lvl4pPr marL="0" indent="1371600" algn="ctr" defTabSz="825500">
              <a:spcBef>
                <a:spcPts val="0"/>
              </a:spcBef>
              <a:buClrTx/>
              <a:buSzTx/>
              <a:buNone/>
              <a:defRPr sz="5400">
                <a:latin typeface="Graphik Medium"/>
                <a:ea typeface="Graphik Medium"/>
                <a:cs typeface="Graphik Medium"/>
                <a:sym typeface="Graphik Medium"/>
              </a:defRPr>
            </a:lvl4pPr>
            <a:lvl5pPr marL="0" indent="1828800" algn="ctr" defTabSz="825500">
              <a:spcBef>
                <a:spcPts val="0"/>
              </a:spcBef>
              <a:buClrTx/>
              <a:buSzTx/>
              <a:buNone/>
              <a:defRPr sz="5400">
                <a:latin typeface="Graphik Medium"/>
                <a:ea typeface="Graphik Medium"/>
                <a:cs typeface="Graphik Medium"/>
                <a:sym typeface="Graphik Medium"/>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xfrm>
            <a:off x="1270000" y="4269316"/>
            <a:ext cx="21844000" cy="8432801"/>
          </a:xfrm>
          <a:prstGeom prst="rect">
            <a:avLst/>
          </a:prstGeom>
        </p:spPr>
        <p:txBody>
          <a:bodyPr numCol="2" spcCol="109220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Two jellyfish against a pink background"/>
          <p:cNvSpPr/>
          <p:nvPr>
            <p:ph type="pic" idx="21"/>
          </p:nvPr>
        </p:nvSpPr>
        <p:spPr>
          <a:xfrm>
            <a:off x="10185400" y="0"/>
            <a:ext cx="18161000" cy="13716000"/>
          </a:xfrm>
          <a:prstGeom prst="rect">
            <a:avLst/>
          </a:prstGeom>
        </p:spPr>
        <p:txBody>
          <a:bodyPr lIns="91439" tIns="45719" rIns="91439" bIns="45719">
            <a:noAutofit/>
          </a:bodyPr>
          <a:lstStyle/>
          <a:p>
            <a:pPr/>
          </a:p>
        </p:txBody>
      </p:sp>
      <p:sp>
        <p:nvSpPr>
          <p:cNvPr id="61" name="Slide Title"/>
          <p:cNvSpPr txBox="1"/>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pPr/>
            <a:r>
              <a:t>Slide Title</a:t>
            </a:r>
          </a:p>
        </p:txBody>
      </p:sp>
      <p:sp>
        <p:nvSpPr>
          <p:cNvPr id="62" name="Body Level One…"/>
          <p:cNvSpPr txBox="1"/>
          <p:nvPr>
            <p:ph type="body" sz="half" idx="1" hasCustomPrompt="1"/>
          </p:nvPr>
        </p:nvSpPr>
        <p:spPr>
          <a:xfrm>
            <a:off x="1270000" y="4267200"/>
            <a:ext cx="9652000" cy="8432800"/>
          </a:xfrm>
          <a:prstGeom prst="rect">
            <a:avLst/>
          </a:prstGeom>
        </p:spPr>
        <p:txBody>
          <a:bodyPr/>
          <a:lstStyle/>
          <a:p>
            <a:pPr/>
            <a:r>
              <a:t>Slide bullet text</a:t>
            </a:r>
          </a:p>
          <a:p>
            <a:pPr lvl="1"/>
            <a:r>
              <a:t/>
            </a:r>
          </a:p>
          <a:p>
            <a:pPr lvl="2"/>
            <a:r>
              <a:t/>
            </a:r>
          </a:p>
          <a:p>
            <a:pPr lvl="3"/>
            <a:r>
              <a:t/>
            </a:r>
          </a:p>
          <a:p>
            <a:pPr lvl="4"/>
            <a:r>
              <a:t/>
            </a:r>
          </a:p>
        </p:txBody>
      </p:sp>
      <p:sp>
        <p:nvSpPr>
          <p:cNvPr id="63" name="Slide Subtitle"/>
          <p:cNvSpPr txBox="1"/>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Slide Subtitle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1" name="Slide Title"/>
          <p:cNvSpPr txBox="1"/>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pPr/>
            <a:r>
              <a:t>Slide Title</a:t>
            </a:r>
          </a:p>
        </p:txBody>
      </p:sp>
      <p:sp>
        <p:nvSpPr>
          <p:cNvPr id="72" name="Body Level One…"/>
          <p:cNvSpPr txBox="1"/>
          <p:nvPr>
            <p:ph type="body" sz="half" idx="1" hasCustomPrompt="1"/>
          </p:nvPr>
        </p:nvSpPr>
        <p:spPr>
          <a:xfrm>
            <a:off x="1270000" y="4267200"/>
            <a:ext cx="9652000" cy="8432800"/>
          </a:xfrm>
          <a:prstGeom prst="rect">
            <a:avLst/>
          </a:prstGeom>
        </p:spPr>
        <p:txBody>
          <a:bodyPr/>
          <a:lstStyle/>
          <a:p>
            <a:pPr/>
            <a:r>
              <a:t>Slide bullet text</a:t>
            </a:r>
          </a:p>
          <a:p>
            <a:pPr lvl="1"/>
            <a:r>
              <a:t/>
            </a:r>
          </a:p>
          <a:p>
            <a:pPr lvl="2"/>
            <a:r>
              <a:t/>
            </a:r>
          </a:p>
          <a:p>
            <a:pPr lvl="3"/>
            <a:r>
              <a:t/>
            </a:r>
          </a:p>
          <a:p>
            <a:pPr lvl="4"/>
            <a:r>
              <a:t/>
            </a:r>
          </a:p>
        </p:txBody>
      </p:sp>
      <p:sp>
        <p:nvSpPr>
          <p:cNvPr id="73" name="Slide Subtitle"/>
          <p:cNvSpPr txBox="1"/>
          <p:nvPr>
            <p:ph type="body" sz="quarter" idx="21"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Slide Subtitle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1" name="Slide Title"/>
          <p:cNvSpPr txBox="1"/>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pPr/>
            <a:r>
              <a:t>Slide Title</a:t>
            </a:r>
          </a:p>
        </p:txBody>
      </p:sp>
      <p:sp>
        <p:nvSpPr>
          <p:cNvPr id="82" name="Body Level One…"/>
          <p:cNvSpPr txBox="1"/>
          <p:nvPr>
            <p:ph type="body" sz="half" idx="1" hasCustomPrompt="1"/>
          </p:nvPr>
        </p:nvSpPr>
        <p:spPr>
          <a:xfrm>
            <a:off x="1270000" y="4267200"/>
            <a:ext cx="9652000" cy="8432800"/>
          </a:xfrm>
          <a:prstGeom prst="rect">
            <a:avLst/>
          </a:prstGeom>
        </p:spPr>
        <p:txBody>
          <a:bodyPr/>
          <a:lstStyle/>
          <a:p>
            <a:pPr/>
            <a:r>
              <a:t>Slide bullet text</a:t>
            </a:r>
          </a:p>
          <a:p>
            <a:pPr lvl="1"/>
            <a:r>
              <a:t/>
            </a:r>
          </a:p>
          <a:p>
            <a:pPr lvl="2"/>
            <a:r>
              <a:t/>
            </a:r>
          </a:p>
          <a:p>
            <a:pPr lvl="3"/>
            <a:r>
              <a:t/>
            </a:r>
          </a:p>
          <a:p>
            <a:pPr lvl="4"/>
            <a:r>
              <a:t/>
            </a:r>
          </a:p>
        </p:txBody>
      </p:sp>
      <p:sp>
        <p:nvSpPr>
          <p:cNvPr id="83" name="Slide Subtitle"/>
          <p:cNvSpPr txBox="1"/>
          <p:nvPr>
            <p:ph type="body" sz="quarter" idx="21"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Slide Subtitle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91" name="Section Title"/>
          <p:cNvSpPr txBox="1"/>
          <p:nvPr>
            <p:ph type="title" hasCustomPrompt="1"/>
          </p:nvPr>
        </p:nvSpPr>
        <p:spPr>
          <a:xfrm>
            <a:off x="1270000" y="3289300"/>
            <a:ext cx="21844000" cy="3873500"/>
          </a:xfrm>
          <a:prstGeom prst="rect">
            <a:avLst/>
          </a:prstGeom>
        </p:spPr>
        <p:txBody>
          <a:bodyPr/>
          <a:lstStyle>
            <a:lvl1pPr>
              <a:lnSpc>
                <a:spcPct val="90000"/>
              </a:lnSpc>
              <a:defRPr spc="-348" sz="11600">
                <a:gradFill flip="none" rotWithShape="1">
                  <a:gsLst>
                    <a:gs pos="0">
                      <a:srgbClr val="FF00D8"/>
                    </a:gs>
                    <a:gs pos="100000">
                      <a:srgbClr val="FF542E"/>
                    </a:gs>
                  </a:gsLst>
                  <a:lin ang="3960000" scaled="0"/>
                </a:gradFill>
              </a:defRPr>
            </a:lvl1pPr>
          </a:lstStyle>
          <a:p>
            <a:pPr/>
            <a:r>
              <a:t>Section Title</a:t>
            </a: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Slide Title</a:t>
            </a:r>
          </a:p>
        </p:txBody>
      </p:sp>
      <p:sp>
        <p:nvSpPr>
          <p:cNvPr id="3" name="Body Level One…"/>
          <p:cNvSpPr txBox="1"/>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lgn="ctr" defTabSz="825500">
              <a:spcBef>
                <a:spcPts val="0"/>
              </a:spcBef>
              <a:defRPr sz="22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1pPr>
      <a:lvl2pPr marL="0" marR="0" indent="4572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2pPr>
      <a:lvl3pPr marL="0" marR="0" indent="9144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3pPr>
      <a:lvl4pPr marL="0" marR="0" indent="13716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4pPr>
      <a:lvl5pPr marL="0" marR="0" indent="18288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5pPr>
      <a:lvl6pPr marL="0" marR="0" indent="22860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6pPr>
      <a:lvl7pPr marL="0" marR="0" indent="27432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7pPr>
      <a:lvl8pPr marL="0" marR="0" indent="32004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8pPr>
      <a:lvl9pPr marL="0" marR="0" indent="36576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9pPr>
    </p:titleStyle>
    <p:bodyStyle>
      <a:lvl1pPr marL="5588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1pPr>
      <a:lvl2pPr marL="11176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2pPr>
      <a:lvl3pPr marL="16764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3pPr>
      <a:lvl4pPr marL="22352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4pPr>
      <a:lvl5pPr marL="27940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5pPr>
      <a:lvl6pPr marL="33528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6pPr>
      <a:lvl7pPr marL="39116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7pPr>
      <a:lvl8pPr marL="44704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8pPr>
      <a:lvl9pPr marL="50292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1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 Id="rId3" Type="http://schemas.openxmlformats.org/officeDocument/2006/relationships/image" Target="../media/image1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png"/><Relationship Id="rId3" Type="http://schemas.openxmlformats.org/officeDocument/2006/relationships/image" Target="../media/image17.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8.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1.png"/></Relationships>

</file>

<file path=ppt/slides/_rels/slide4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2.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3.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4.png"/></Relationships>

</file>

<file path=ppt/slides/_rels/slide6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5.png"/></Relationships>

</file>

<file path=ppt/slides/_rels/slide6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6.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image" Target="../media/image8.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FUNDAMENTOS DE PROGRAMACIÓN"/>
          <p:cNvSpPr txBox="1"/>
          <p:nvPr>
            <p:ph type="ctrTitle"/>
          </p:nvPr>
        </p:nvSpPr>
        <p:spPr>
          <a:prstGeom prst="rect">
            <a:avLst/>
          </a:prstGeom>
        </p:spPr>
        <p:txBody>
          <a:bodyPr/>
          <a:lstStyle/>
          <a:p>
            <a:pPr/>
            <a:r>
              <a:t>FUNDAMENTOS DE PROGRAMACIÓN</a:t>
            </a:r>
          </a:p>
        </p:txBody>
      </p:sp>
      <p:sp>
        <p:nvSpPr>
          <p:cNvPr id="172" name="Cristina Yolanda Lugo Ramírez 2024-09-08"/>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Cristina Yolanda Lugo Ramírez 2024-09-08</a:t>
            </a:r>
          </a:p>
        </p:txBody>
      </p:sp>
      <p:sp>
        <p:nvSpPr>
          <p:cNvPr id="173" name="PRIMERA FASE"/>
          <p:cNvSpPr txBox="1"/>
          <p:nvPr>
            <p:ph type="subTitle" sz="quarter" idx="1"/>
          </p:nvPr>
        </p:nvSpPr>
        <p:spPr>
          <a:prstGeom prst="rect">
            <a:avLst/>
          </a:prstGeom>
        </p:spPr>
        <p:txBody>
          <a:bodyPr/>
          <a:lstStyle/>
          <a:p>
            <a:pPr/>
            <a:r>
              <a:t>PRIMERA FASE</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4" name="pasted-movie.png" descr="pasted-movie.png"/>
          <p:cNvPicPr>
            <a:picLocks noChangeAspect="1"/>
          </p:cNvPicPr>
          <p:nvPr/>
        </p:nvPicPr>
        <p:blipFill>
          <a:blip r:embed="rId2">
            <a:extLst/>
          </a:blip>
          <a:stretch>
            <a:fillRect/>
          </a:stretch>
        </p:blipFill>
        <p:spPr>
          <a:xfrm>
            <a:off x="7710077" y="6718045"/>
            <a:ext cx="16208979" cy="5822521"/>
          </a:xfrm>
          <a:prstGeom prst="rect">
            <a:avLst/>
          </a:prstGeom>
          <a:ln w="12700">
            <a:miter lim="400000"/>
          </a:ln>
        </p:spPr>
      </p:pic>
      <p:sp>
        <p:nvSpPr>
          <p:cNvPr id="215" name="Instalación Python"/>
          <p:cNvSpPr txBox="1"/>
          <p:nvPr>
            <p:ph type="title"/>
          </p:nvPr>
        </p:nvSpPr>
        <p:spPr>
          <a:xfrm>
            <a:off x="1534520" y="1125415"/>
            <a:ext cx="8068621" cy="1557438"/>
          </a:xfrm>
          <a:prstGeom prst="rect">
            <a:avLst/>
          </a:prstGeom>
        </p:spPr>
        <p:txBody>
          <a:bodyPr/>
          <a:lstStyle>
            <a:lvl1pPr defTabSz="1536153">
              <a:lnSpc>
                <a:spcPct val="90000"/>
              </a:lnSpc>
              <a:defRPr spc="-219" sz="7308">
                <a:gradFill flip="none" rotWithShape="1">
                  <a:gsLst>
                    <a:gs pos="0">
                      <a:srgbClr val="1E98FD"/>
                    </a:gs>
                    <a:gs pos="100000">
                      <a:srgbClr val="FF00F7"/>
                    </a:gs>
                  </a:gsLst>
                  <a:lin ang="3960000" scaled="0"/>
                </a:gradFill>
              </a:defRPr>
            </a:lvl1pPr>
          </a:lstStyle>
          <a:p>
            <a:pPr/>
            <a:r>
              <a:t>Instalación Python</a:t>
            </a:r>
          </a:p>
        </p:txBody>
      </p:sp>
      <p:sp>
        <p:nvSpPr>
          <p:cNvPr id="216" name="Requerimientos :…"/>
          <p:cNvSpPr txBox="1"/>
          <p:nvPr/>
        </p:nvSpPr>
        <p:spPr>
          <a:xfrm>
            <a:off x="1726412" y="3268676"/>
            <a:ext cx="7340397" cy="39563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Requerimientos :</a:t>
            </a:r>
          </a:p>
          <a:p>
            <a:pPr marL="558800" indent="-558800">
              <a:buClr>
                <a:srgbClr val="000000"/>
              </a:buClr>
              <a:buSzPct val="100000"/>
              <a:buChar char="•"/>
            </a:pPr>
            <a:r>
              <a:t>3.12 version</a:t>
            </a:r>
          </a:p>
          <a:p>
            <a:pPr marL="558800" indent="-558800">
              <a:buClr>
                <a:srgbClr val="000000"/>
              </a:buClr>
              <a:buSzPct val="100000"/>
              <a:buChar char="•"/>
            </a:pPr>
            <a:r>
              <a:t>Descarga el instalador según tu sistema </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Entorno de Desarrollo"/>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Entorno de Desarrollo</a:t>
            </a:r>
          </a:p>
        </p:txBody>
      </p:sp>
      <p:sp>
        <p:nvSpPr>
          <p:cNvPr id="219" name="visual studio…"/>
          <p:cNvSpPr txBox="1"/>
          <p:nvPr/>
        </p:nvSpPr>
        <p:spPr>
          <a:xfrm>
            <a:off x="1413797" y="3723170"/>
            <a:ext cx="22248770" cy="31435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558800" indent="-558800">
              <a:buClr>
                <a:srgbClr val="000000"/>
              </a:buClr>
              <a:buSzPct val="100000"/>
              <a:buChar char="•"/>
            </a:pPr>
            <a:r>
              <a:t>visual studio</a:t>
            </a:r>
          </a:p>
          <a:p>
            <a:pPr marL="558800" indent="-558800">
              <a:buClr>
                <a:srgbClr val="000000"/>
              </a:buClr>
              <a:buSzPct val="100000"/>
              <a:buChar char="•"/>
            </a:pPr>
            <a:r>
              <a:t>pycharm</a:t>
            </a:r>
          </a:p>
          <a:p>
            <a:pPr marL="558800" indent="-558800">
              <a:buClr>
                <a:srgbClr val="000000"/>
              </a:buClr>
              <a:buSzPct val="100000"/>
              <a:buChar char="•"/>
            </a:pPr>
            <a:r>
              <a:t>atom or notepad</a:t>
            </a:r>
          </a:p>
        </p:txBody>
      </p:sp>
      <p:pic>
        <p:nvPicPr>
          <p:cNvPr id="220" name="pasted-movie.png" descr="pasted-movie.png"/>
          <p:cNvPicPr>
            <a:picLocks noChangeAspect="1"/>
          </p:cNvPicPr>
          <p:nvPr/>
        </p:nvPicPr>
        <p:blipFill>
          <a:blip r:embed="rId2">
            <a:extLst/>
          </a:blip>
          <a:stretch>
            <a:fillRect/>
          </a:stretch>
        </p:blipFill>
        <p:spPr>
          <a:xfrm>
            <a:off x="11196508" y="8580642"/>
            <a:ext cx="2683346" cy="2683346"/>
          </a:xfrm>
          <a:prstGeom prst="rect">
            <a:avLst/>
          </a:prstGeom>
          <a:ln w="12700">
            <a:miter lim="400000"/>
          </a:ln>
        </p:spPr>
      </p:pic>
      <p:pic>
        <p:nvPicPr>
          <p:cNvPr id="221" name="pasted-movie.png" descr="pasted-movie.png"/>
          <p:cNvPicPr>
            <a:picLocks noChangeAspect="1"/>
          </p:cNvPicPr>
          <p:nvPr/>
        </p:nvPicPr>
        <p:blipFill>
          <a:blip r:embed="rId3">
            <a:extLst/>
          </a:blip>
          <a:stretch>
            <a:fillRect/>
          </a:stretch>
        </p:blipFill>
        <p:spPr>
          <a:xfrm>
            <a:off x="6575942" y="8638382"/>
            <a:ext cx="2567865" cy="2567865"/>
          </a:xfrm>
          <a:prstGeom prst="rect">
            <a:avLst/>
          </a:prstGeom>
          <a:ln w="12700">
            <a:miter lim="400000"/>
          </a:ln>
        </p:spPr>
      </p:pic>
      <p:pic>
        <p:nvPicPr>
          <p:cNvPr id="222" name="pasted-movie.png" descr="pasted-movie.png"/>
          <p:cNvPicPr>
            <a:picLocks noChangeAspect="1"/>
          </p:cNvPicPr>
          <p:nvPr/>
        </p:nvPicPr>
        <p:blipFill>
          <a:blip r:embed="rId4">
            <a:extLst/>
          </a:blip>
          <a:stretch>
            <a:fillRect/>
          </a:stretch>
        </p:blipFill>
        <p:spPr>
          <a:xfrm>
            <a:off x="16534046" y="8219609"/>
            <a:ext cx="4505302" cy="3228799"/>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Instalación de Visual Studio Code"/>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Instalación de Visual Studio Code</a:t>
            </a:r>
          </a:p>
        </p:txBody>
      </p:sp>
      <p:sp>
        <p:nvSpPr>
          <p:cNvPr id="225" name="Descargar el ejecutable desde pagina oficial:…"/>
          <p:cNvSpPr txBox="1"/>
          <p:nvPr/>
        </p:nvSpPr>
        <p:spPr>
          <a:xfrm>
            <a:off x="1317607" y="3583696"/>
            <a:ext cx="11253299" cy="47691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558800" indent="-558800">
              <a:buClr>
                <a:srgbClr val="000000"/>
              </a:buClr>
              <a:buSzPct val="100000"/>
              <a:buChar char="•"/>
            </a:pPr>
            <a:r>
              <a:t>Descargar el ejecutable desde pagina oficial:</a:t>
            </a:r>
          </a:p>
          <a:p>
            <a:pPr lvl="1" marL="1117600" indent="-558800">
              <a:buClr>
                <a:srgbClr val="000000"/>
              </a:buClr>
              <a:buSzPct val="100000"/>
              <a:buChar char="•"/>
            </a:pPr>
            <a:r>
              <a:t>https://code.visualstudio.com/</a:t>
            </a:r>
          </a:p>
          <a:p>
            <a:pPr marL="558800" indent="-558800">
              <a:buClr>
                <a:srgbClr val="000000"/>
              </a:buClr>
              <a:buSzPct val="100000"/>
              <a:buChar char="•"/>
            </a:pPr>
            <a:r>
              <a:t>Instalar python cuando visual lo marca</a:t>
            </a:r>
          </a:p>
        </p:txBody>
      </p:sp>
      <p:pic>
        <p:nvPicPr>
          <p:cNvPr id="226" name="pasted-movie.png" descr="pasted-movie.png"/>
          <p:cNvPicPr>
            <a:picLocks noChangeAspect="1"/>
          </p:cNvPicPr>
          <p:nvPr/>
        </p:nvPicPr>
        <p:blipFill>
          <a:blip r:embed="rId2">
            <a:extLst/>
          </a:blip>
          <a:stretch>
            <a:fillRect/>
          </a:stretch>
        </p:blipFill>
        <p:spPr>
          <a:xfrm>
            <a:off x="17448817" y="3431346"/>
            <a:ext cx="1721269" cy="1721270"/>
          </a:xfrm>
          <a:prstGeom prst="rect">
            <a:avLst/>
          </a:prstGeom>
          <a:ln w="12700">
            <a:miter lim="400000"/>
          </a:ln>
        </p:spPr>
      </p:pic>
      <p:pic>
        <p:nvPicPr>
          <p:cNvPr id="227" name="pasted-movie.png" descr="pasted-movie.png"/>
          <p:cNvPicPr>
            <a:picLocks noChangeAspect="1"/>
          </p:cNvPicPr>
          <p:nvPr/>
        </p:nvPicPr>
        <p:blipFill>
          <a:blip r:embed="rId3">
            <a:extLst/>
          </a:blip>
          <a:stretch>
            <a:fillRect/>
          </a:stretch>
        </p:blipFill>
        <p:spPr>
          <a:xfrm>
            <a:off x="13372949" y="5492486"/>
            <a:ext cx="10287001" cy="6578601"/>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2. SINTAXIS BÁSICA"/>
          <p:cNvSpPr txBox="1"/>
          <p:nvPr>
            <p:ph type="title"/>
          </p:nvPr>
        </p:nvSpPr>
        <p:spPr>
          <a:xfrm>
            <a:off x="5683568" y="89791"/>
            <a:ext cx="13615922" cy="1536980"/>
          </a:xfrm>
          <a:prstGeom prst="rect">
            <a:avLst/>
          </a:prstGeom>
        </p:spPr>
        <p:txBody>
          <a:bodyPr anchor="ctr"/>
          <a:lstStyle/>
          <a:p>
            <a:pPr lvl="1" indent="333756" defTabSz="1779987">
              <a:lnSpc>
                <a:spcPct val="90000"/>
              </a:lnSpc>
              <a:defRPr spc="-254" sz="8468">
                <a:gradFill flip="none" rotWithShape="1">
                  <a:gsLst>
                    <a:gs pos="0">
                      <a:srgbClr val="1E98FD"/>
                    </a:gs>
                    <a:gs pos="100000">
                      <a:srgbClr val="FF00F7"/>
                    </a:gs>
                  </a:gsLst>
                  <a:lin ang="3960000" scaled="0"/>
                </a:gradFill>
              </a:defRPr>
            </a:pPr>
            <a:r>
              <a:t>2. SINTAXIS BÁSICA</a:t>
            </a:r>
          </a:p>
        </p:txBody>
      </p:sp>
      <p:sp>
        <p:nvSpPr>
          <p:cNvPr id="230" name="2.1 Comentarios…"/>
          <p:cNvSpPr txBox="1"/>
          <p:nvPr>
            <p:ph type="body" idx="21"/>
          </p:nvPr>
        </p:nvSpPr>
        <p:spPr>
          <a:xfrm>
            <a:off x="1220088" y="1815397"/>
            <a:ext cx="21513170" cy="11125307"/>
          </a:xfrm>
          <a:prstGeom prst="rect">
            <a:avLst/>
          </a:prstGeom>
          <a:extLst>
            <a:ext uri="{C572A759-6A51-4108-AA02-DFA0A04FC94B}">
              <ma14:wrappingTextBoxFlag xmlns:ma14="http://schemas.microsoft.com/office/mac/drawingml/2011/main" val="1"/>
            </a:ext>
          </a:extLst>
        </p:spPr>
        <p:txBody>
          <a:bodyPr/>
          <a:lstStyle/>
          <a:p>
            <a:pPr algn="just" defTabSz="421004">
              <a:lnSpc>
                <a:spcPct val="120000"/>
              </a:lnSpc>
              <a:defRPr spc="-128" sz="4284">
                <a:gradFill flip="none" rotWithShape="1">
                  <a:gsLst>
                    <a:gs pos="0">
                      <a:srgbClr val="C400A6"/>
                    </a:gs>
                    <a:gs pos="100000">
                      <a:srgbClr val="842B17"/>
                    </a:gs>
                  </a:gsLst>
                  <a:lin ang="3960000" scaled="0"/>
                </a:gradFill>
                <a:latin typeface="+mn-lt"/>
                <a:ea typeface="+mn-ea"/>
                <a:cs typeface="+mn-cs"/>
                <a:sym typeface="Graphik Semibold"/>
              </a:defRPr>
            </a:pPr>
            <a:r>
              <a:t>2.1 Comentarios</a:t>
            </a:r>
          </a:p>
          <a:p>
            <a:pPr lvl="1" marL="0" indent="233172" algn="just" defTabSz="421004">
              <a:lnSpc>
                <a:spcPct val="120000"/>
              </a:lnSpc>
              <a:spcBef>
                <a:spcPts val="0"/>
              </a:spcBef>
              <a:buClrTx/>
              <a:buSzTx/>
              <a:buNone/>
              <a:defRPr spc="-128" sz="4284">
                <a:gradFill flip="none" rotWithShape="1">
                  <a:gsLst>
                    <a:gs pos="0">
                      <a:srgbClr val="C400A6"/>
                    </a:gs>
                    <a:gs pos="100000">
                      <a:srgbClr val="842B17"/>
                    </a:gs>
                  </a:gsLst>
                  <a:lin ang="3960000" scaled="0"/>
                </a:gradFill>
                <a:latin typeface="+mn-lt"/>
                <a:ea typeface="+mn-ea"/>
                <a:cs typeface="+mn-cs"/>
                <a:sym typeface="Graphik Semibold"/>
              </a:defRPr>
            </a:pPr>
            <a:r>
              <a:t>- Definición, Funcionamiento y Uso en Programación</a:t>
            </a:r>
          </a:p>
          <a:p>
            <a:pPr algn="just" defTabSz="421004">
              <a:lnSpc>
                <a:spcPct val="120000"/>
              </a:lnSpc>
              <a:defRPr spc="-128" sz="4284">
                <a:gradFill flip="none" rotWithShape="1">
                  <a:gsLst>
                    <a:gs pos="0">
                      <a:srgbClr val="C400A6"/>
                    </a:gs>
                    <a:gs pos="100000">
                      <a:srgbClr val="842B17"/>
                    </a:gs>
                  </a:gsLst>
                  <a:lin ang="3960000" scaled="0"/>
                </a:gradFill>
                <a:latin typeface="+mn-lt"/>
                <a:ea typeface="+mn-ea"/>
                <a:cs typeface="+mn-cs"/>
                <a:sym typeface="Graphik Semibold"/>
              </a:defRPr>
            </a:pPr>
            <a:r>
              <a:t>2.2 Identificadores</a:t>
            </a:r>
          </a:p>
          <a:p>
            <a:pPr lvl="1" marL="783716" indent="-498729" algn="just" defTabSz="421004">
              <a:lnSpc>
                <a:spcPct val="120000"/>
              </a:lnSpc>
              <a:spcBef>
                <a:spcPts val="0"/>
              </a:spcBef>
              <a:buChar char="-"/>
              <a:defRPr spc="-128" sz="4284">
                <a:gradFill flip="none" rotWithShape="1">
                  <a:gsLst>
                    <a:gs pos="0">
                      <a:srgbClr val="C400A6"/>
                    </a:gs>
                    <a:gs pos="100000">
                      <a:srgbClr val="842B17"/>
                    </a:gs>
                  </a:gsLst>
                  <a:lin ang="3960000" scaled="0"/>
                </a:gradFill>
                <a:latin typeface="+mn-lt"/>
                <a:ea typeface="+mn-ea"/>
                <a:cs typeface="+mn-cs"/>
                <a:sym typeface="Graphik Semibold"/>
              </a:defRPr>
            </a:pPr>
            <a:r>
              <a:t>Definición, Funcionamiento y Características</a:t>
            </a:r>
          </a:p>
          <a:p>
            <a:pPr lvl="1" marL="783716" indent="-498729" algn="just" defTabSz="421004">
              <a:lnSpc>
                <a:spcPct val="120000"/>
              </a:lnSpc>
              <a:spcBef>
                <a:spcPts val="0"/>
              </a:spcBef>
              <a:buChar char="-"/>
              <a:defRPr spc="-128" sz="4284">
                <a:gradFill flip="none" rotWithShape="1">
                  <a:gsLst>
                    <a:gs pos="0">
                      <a:srgbClr val="C400A6"/>
                    </a:gs>
                    <a:gs pos="100000">
                      <a:srgbClr val="842B17"/>
                    </a:gs>
                  </a:gsLst>
                  <a:lin ang="3960000" scaled="0"/>
                </a:gradFill>
                <a:latin typeface="+mn-lt"/>
                <a:ea typeface="+mn-ea"/>
                <a:cs typeface="+mn-cs"/>
                <a:sym typeface="Graphik Semibold"/>
              </a:defRPr>
            </a:pPr>
            <a:r>
              <a:t>Restricciones y Categorías de palabras reservadas</a:t>
            </a:r>
          </a:p>
          <a:p>
            <a:pPr lvl="1" marL="783716" indent="-498729" algn="just" defTabSz="421004">
              <a:lnSpc>
                <a:spcPct val="120000"/>
              </a:lnSpc>
              <a:spcBef>
                <a:spcPts val="0"/>
              </a:spcBef>
              <a:buChar char="-"/>
              <a:defRPr spc="-128" sz="4284">
                <a:gradFill flip="none" rotWithShape="1">
                  <a:gsLst>
                    <a:gs pos="0">
                      <a:srgbClr val="C400A6"/>
                    </a:gs>
                    <a:gs pos="100000">
                      <a:srgbClr val="842B17"/>
                    </a:gs>
                  </a:gsLst>
                  <a:lin ang="3960000" scaled="0"/>
                </a:gradFill>
                <a:latin typeface="+mn-lt"/>
                <a:ea typeface="+mn-ea"/>
                <a:cs typeface="+mn-cs"/>
                <a:sym typeface="Graphik Semibold"/>
              </a:defRPr>
            </a:pPr>
            <a:r>
              <a:t>Print()</a:t>
            </a:r>
          </a:p>
          <a:p>
            <a:pPr lvl="1" marL="783716" indent="-498729" algn="just" defTabSz="421004">
              <a:lnSpc>
                <a:spcPct val="120000"/>
              </a:lnSpc>
              <a:spcBef>
                <a:spcPts val="0"/>
              </a:spcBef>
              <a:buChar char="-"/>
              <a:defRPr spc="-128" sz="4284">
                <a:gradFill flip="none" rotWithShape="1">
                  <a:gsLst>
                    <a:gs pos="0">
                      <a:srgbClr val="C400A6"/>
                    </a:gs>
                    <a:gs pos="100000">
                      <a:srgbClr val="842B17"/>
                    </a:gs>
                  </a:gsLst>
                  <a:lin ang="3960000" scaled="0"/>
                </a:gradFill>
                <a:latin typeface="+mn-lt"/>
                <a:ea typeface="+mn-ea"/>
                <a:cs typeface="+mn-cs"/>
                <a:sym typeface="Graphik Semibold"/>
              </a:defRPr>
            </a:pPr>
            <a:r>
              <a:t>Input()</a:t>
            </a:r>
          </a:p>
          <a:p>
            <a:pPr algn="just" defTabSz="421004">
              <a:lnSpc>
                <a:spcPct val="120000"/>
              </a:lnSpc>
              <a:defRPr spc="-128" sz="4284">
                <a:gradFill flip="none" rotWithShape="1">
                  <a:gsLst>
                    <a:gs pos="0">
                      <a:srgbClr val="C400A6"/>
                    </a:gs>
                    <a:gs pos="100000">
                      <a:srgbClr val="842B17"/>
                    </a:gs>
                  </a:gsLst>
                  <a:lin ang="3960000" scaled="0"/>
                </a:gradFill>
                <a:latin typeface="+mn-lt"/>
                <a:ea typeface="+mn-ea"/>
                <a:cs typeface="+mn-cs"/>
                <a:sym typeface="Graphik Semibold"/>
              </a:defRPr>
            </a:pPr>
            <a:r>
              <a:t>2.3 Variables.</a:t>
            </a:r>
          </a:p>
          <a:p>
            <a:pPr algn="just" defTabSz="421004">
              <a:lnSpc>
                <a:spcPct val="120000"/>
              </a:lnSpc>
              <a:defRPr spc="-128" sz="4284">
                <a:gradFill flip="none" rotWithShape="1">
                  <a:gsLst>
                    <a:gs pos="0">
                      <a:srgbClr val="C400A6"/>
                    </a:gs>
                    <a:gs pos="100000">
                      <a:srgbClr val="842B17"/>
                    </a:gs>
                  </a:gsLst>
                  <a:lin ang="3960000" scaled="0"/>
                </a:gradFill>
                <a:latin typeface="+mn-lt"/>
                <a:ea typeface="+mn-ea"/>
                <a:cs typeface="+mn-cs"/>
                <a:sym typeface="Graphik Semibold"/>
              </a:defRPr>
            </a:pPr>
            <a:r>
              <a:t>2.4 Nomenclatura  snake y camel</a:t>
            </a:r>
          </a:p>
          <a:p>
            <a:pPr algn="just" defTabSz="421004">
              <a:lnSpc>
                <a:spcPct val="120000"/>
              </a:lnSpc>
              <a:defRPr spc="-128" sz="4284">
                <a:gradFill flip="none" rotWithShape="1">
                  <a:gsLst>
                    <a:gs pos="0">
                      <a:srgbClr val="C400A6"/>
                    </a:gs>
                    <a:gs pos="100000">
                      <a:srgbClr val="842B17"/>
                    </a:gs>
                  </a:gsLst>
                  <a:lin ang="3960000" scaled="0"/>
                </a:gradFill>
                <a:latin typeface="+mn-lt"/>
                <a:ea typeface="+mn-ea"/>
                <a:cs typeface="+mn-cs"/>
                <a:sym typeface="Graphik Semibold"/>
              </a:defRPr>
            </a:pPr>
            <a:r>
              <a:t>2.5 Tipos de Datos</a:t>
            </a:r>
          </a:p>
          <a:p>
            <a:pPr lvl="1" marL="0" indent="233172" algn="just" defTabSz="421004">
              <a:lnSpc>
                <a:spcPct val="120000"/>
              </a:lnSpc>
              <a:spcBef>
                <a:spcPts val="0"/>
              </a:spcBef>
              <a:buClrTx/>
              <a:buSzTx/>
              <a:buNone/>
              <a:defRPr spc="-128" sz="4284">
                <a:gradFill flip="none" rotWithShape="1">
                  <a:gsLst>
                    <a:gs pos="0">
                      <a:srgbClr val="C400A6"/>
                    </a:gs>
                    <a:gs pos="100000">
                      <a:srgbClr val="842B17"/>
                    </a:gs>
                  </a:gsLst>
                  <a:lin ang="3960000" scaled="0"/>
                </a:gradFill>
                <a:latin typeface="+mn-lt"/>
                <a:ea typeface="+mn-ea"/>
                <a:cs typeface="+mn-cs"/>
                <a:sym typeface="Graphik Semibold"/>
              </a:defRPr>
            </a:pPr>
            <a:r>
              <a:t>- Cadenas - Strings</a:t>
            </a:r>
          </a:p>
          <a:p>
            <a:pPr lvl="1" marL="0" indent="233172" algn="just" defTabSz="421004">
              <a:lnSpc>
                <a:spcPct val="120000"/>
              </a:lnSpc>
              <a:spcBef>
                <a:spcPts val="0"/>
              </a:spcBef>
              <a:buClrTx/>
              <a:buSzTx/>
              <a:buNone/>
              <a:defRPr spc="-128" sz="4284">
                <a:gradFill flip="none" rotWithShape="1">
                  <a:gsLst>
                    <a:gs pos="0">
                      <a:srgbClr val="C400A6"/>
                    </a:gs>
                    <a:gs pos="100000">
                      <a:srgbClr val="842B17"/>
                    </a:gs>
                  </a:gsLst>
                  <a:lin ang="3960000" scaled="0"/>
                </a:gradFill>
                <a:latin typeface="+mn-lt"/>
                <a:ea typeface="+mn-ea"/>
                <a:cs typeface="+mn-cs"/>
                <a:sym typeface="Graphik Semibold"/>
              </a:defRPr>
            </a:pPr>
            <a:r>
              <a:t>- Númericos - Int y Float</a:t>
            </a:r>
          </a:p>
          <a:p>
            <a:pPr lvl="1" marL="0" indent="233172" algn="just" defTabSz="421004">
              <a:lnSpc>
                <a:spcPct val="120000"/>
              </a:lnSpc>
              <a:spcBef>
                <a:spcPts val="0"/>
              </a:spcBef>
              <a:buClrTx/>
              <a:buSzTx/>
              <a:buNone/>
              <a:defRPr spc="-128" sz="4284">
                <a:gradFill flip="none" rotWithShape="1">
                  <a:gsLst>
                    <a:gs pos="0">
                      <a:srgbClr val="C400A6"/>
                    </a:gs>
                    <a:gs pos="100000">
                      <a:srgbClr val="842B17"/>
                    </a:gs>
                  </a:gsLst>
                  <a:lin ang="3960000" scaled="0"/>
                </a:gradFill>
                <a:latin typeface="+mn-lt"/>
                <a:ea typeface="+mn-ea"/>
                <a:cs typeface="+mn-cs"/>
                <a:sym typeface="Graphik Semibold"/>
              </a:defRPr>
            </a:pPr>
            <a:r>
              <a:t>- Booleanos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2.1 Comentarios"/>
          <p:cNvSpPr txBox="1"/>
          <p:nvPr>
            <p:ph type="title"/>
          </p:nvPr>
        </p:nvSpPr>
        <p:spPr>
          <a:prstGeom prst="rect">
            <a:avLst/>
          </a:prstGeom>
        </p:spPr>
        <p:txBody>
          <a:bodyPr/>
          <a:lstStyle>
            <a:lvl1pPr>
              <a:defRPr>
                <a:gradFill flip="none" rotWithShape="1">
                  <a:gsLst>
                    <a:gs pos="0">
                      <a:srgbClr val="5E03FF"/>
                    </a:gs>
                    <a:gs pos="100000">
                      <a:srgbClr val="FF00F7"/>
                    </a:gs>
                  </a:gsLst>
                  <a:lin ang="3960000" scaled="0"/>
                </a:gradFill>
              </a:defRPr>
            </a:lvl1pPr>
          </a:lstStyle>
          <a:p>
            <a:pPr/>
            <a:r>
              <a:t>2.1 Comentarios</a:t>
            </a:r>
          </a:p>
        </p:txBody>
      </p:sp>
      <p:sp>
        <p:nvSpPr>
          <p:cNvPr id="233" name="Definición…"/>
          <p:cNvSpPr txBox="1"/>
          <p:nvPr/>
        </p:nvSpPr>
        <p:spPr>
          <a:xfrm>
            <a:off x="1667268" y="2379225"/>
            <a:ext cx="21992728" cy="111699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marL="558800" indent="-558800">
              <a:buClr>
                <a:srgbClr val="000000"/>
              </a:buClr>
              <a:buSzPct val="100000"/>
              <a:buChar char="•"/>
            </a:pPr>
            <a:r>
              <a:t>Lineas de texto breves que explican las características y funcionamiento del código.</a:t>
            </a:r>
          </a:p>
          <a:p>
            <a:pPr>
              <a:defRPr b="1"/>
            </a:pPr>
            <a:r>
              <a:t>Funcionamiento</a:t>
            </a:r>
          </a:p>
          <a:p>
            <a:pPr/>
            <a:r>
              <a:t>Son ignorados por el lenguaje de programación. Son textos que el desarrollador o los desarrolladores pueden leer para conocer como funciona dicho código.</a:t>
            </a:r>
          </a:p>
          <a:p>
            <a:pPr>
              <a:defRPr b="1"/>
            </a:pPr>
            <a:r>
              <a:t>Uso en Programación</a:t>
            </a:r>
          </a:p>
          <a:p>
            <a:pPr/>
            <a:r>
              <a:t>Escribiendo al inicio del texto signo gato </a:t>
            </a:r>
            <a:r>
              <a:rPr b="1"/>
              <a:t># soy un comentario</a:t>
            </a:r>
            <a:endParaRPr b="1"/>
          </a:p>
          <a:p>
            <a:pPr/>
            <a:r>
              <a:t>Escribiendo entre comillas triple </a:t>
            </a:r>
            <a:r>
              <a:rPr b="1"/>
              <a:t>“”” soy otro comentario”””</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2.2 Identificadores"/>
          <p:cNvSpPr txBox="1"/>
          <p:nvPr>
            <p:ph type="title"/>
          </p:nvPr>
        </p:nvSpPr>
        <p:spPr>
          <a:prstGeom prst="rect">
            <a:avLst/>
          </a:prstGeom>
        </p:spPr>
        <p:txBody>
          <a:bodyPr/>
          <a:lstStyle>
            <a:lvl1pPr>
              <a:defRPr>
                <a:gradFill flip="none" rotWithShape="1">
                  <a:gsLst>
                    <a:gs pos="0">
                      <a:srgbClr val="5E03FF"/>
                    </a:gs>
                    <a:gs pos="100000">
                      <a:srgbClr val="FF00F7"/>
                    </a:gs>
                  </a:gsLst>
                  <a:lin ang="3960000" scaled="0"/>
                </a:gradFill>
              </a:defRPr>
            </a:lvl1pPr>
          </a:lstStyle>
          <a:p>
            <a:pPr/>
            <a:r>
              <a:t>2.2 Identificadores</a:t>
            </a:r>
          </a:p>
        </p:txBody>
      </p:sp>
      <p:sp>
        <p:nvSpPr>
          <p:cNvPr id="236" name="Definición…"/>
          <p:cNvSpPr txBox="1"/>
          <p:nvPr/>
        </p:nvSpPr>
        <p:spPr>
          <a:xfrm>
            <a:off x="1811552" y="2665388"/>
            <a:ext cx="21992728" cy="103571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marL="558800" indent="-558800">
              <a:buClr>
                <a:srgbClr val="000000"/>
              </a:buClr>
              <a:buSzPct val="100000"/>
              <a:buChar char="•"/>
            </a:pPr>
            <a:r>
              <a:t>Símbolo que se utiliza para formar un nombre. </a:t>
            </a:r>
          </a:p>
          <a:p>
            <a:pPr>
              <a:defRPr b="1"/>
            </a:pPr>
            <a:r>
              <a:t>Funcionamiento</a:t>
            </a:r>
          </a:p>
          <a:p>
            <a:pPr marL="558800" indent="-558800">
              <a:buClr>
                <a:srgbClr val="000000"/>
              </a:buClr>
              <a:buSzPct val="100000"/>
              <a:buChar char="•"/>
            </a:pPr>
            <a:r>
              <a:t>Se utilizan para dar nombre a las variables, funciones, clases y palabras clave.</a:t>
            </a:r>
          </a:p>
          <a:p>
            <a:pPr>
              <a:defRPr b="1"/>
            </a:pPr>
            <a:r>
              <a:t>Características</a:t>
            </a:r>
          </a:p>
          <a:p>
            <a:pPr marL="558800" indent="-558800">
              <a:buClr>
                <a:srgbClr val="000000"/>
              </a:buClr>
              <a:buSzPct val="100000"/>
              <a:buChar char="•"/>
            </a:pPr>
            <a:r>
              <a:t>Deben comenzar con un carácter alfabético en mayúscula o minúscula</a:t>
            </a:r>
          </a:p>
          <a:p>
            <a:pPr marL="558800" indent="-558800">
              <a:buClr>
                <a:srgbClr val="000000"/>
              </a:buClr>
              <a:buSzPct val="100000"/>
              <a:buChar char="•"/>
            </a:pPr>
            <a:r>
              <a:t>Pueden contener números.</a:t>
            </a:r>
          </a:p>
          <a:p>
            <a:pPr marL="558800" indent="-558800">
              <a:buClr>
                <a:srgbClr val="000000"/>
              </a:buClr>
              <a:buSzPct val="100000"/>
              <a:buChar char="•"/>
            </a:pPr>
            <a:r>
              <a:t>Pueden ser usados en nomenclatura de mayusculas y/o minúscula y/o con signo de </a:t>
            </a:r>
            <a:r>
              <a:rPr b="1"/>
              <a:t>_ .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2.2 Identificadores"/>
          <p:cNvSpPr txBox="1"/>
          <p:nvPr>
            <p:ph type="title"/>
          </p:nvPr>
        </p:nvSpPr>
        <p:spPr>
          <a:prstGeom prst="rect">
            <a:avLst/>
          </a:prstGeom>
        </p:spPr>
        <p:txBody>
          <a:bodyPr/>
          <a:lstStyle>
            <a:lvl1pPr>
              <a:defRPr>
                <a:gradFill flip="none" rotWithShape="1">
                  <a:gsLst>
                    <a:gs pos="0">
                      <a:srgbClr val="5E03FF"/>
                    </a:gs>
                    <a:gs pos="100000">
                      <a:srgbClr val="FF00F7"/>
                    </a:gs>
                  </a:gsLst>
                  <a:lin ang="3960000" scaled="0"/>
                </a:gradFill>
              </a:defRPr>
            </a:lvl1pPr>
          </a:lstStyle>
          <a:p>
            <a:pPr/>
            <a:r>
              <a:t>2.2 Identificadores</a:t>
            </a:r>
          </a:p>
        </p:txBody>
      </p:sp>
      <p:sp>
        <p:nvSpPr>
          <p:cNvPr id="239" name="Restricciónes…"/>
          <p:cNvSpPr txBox="1"/>
          <p:nvPr/>
        </p:nvSpPr>
        <p:spPr>
          <a:xfrm>
            <a:off x="1195636" y="2352701"/>
            <a:ext cx="21992728" cy="1028448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Restricciónes</a:t>
            </a:r>
          </a:p>
          <a:p>
            <a:pPr marL="558800" indent="-558800">
              <a:buClr>
                <a:srgbClr val="000000"/>
              </a:buClr>
              <a:buSzPct val="100000"/>
              <a:buChar char="•"/>
            </a:pPr>
            <a:r>
              <a:t>Existen palabras reservadas que el uso incorrecto de ellas suelen generar errores de tipo </a:t>
            </a:r>
            <a:r>
              <a:rPr b="1"/>
              <a:t>SyntaxError</a:t>
            </a:r>
            <a:r>
              <a:t>. </a:t>
            </a:r>
          </a:p>
          <a:p>
            <a:pPr>
              <a:defRPr b="1"/>
            </a:pPr>
            <a:r>
              <a:t>Categorías de palabras reservadas</a:t>
            </a:r>
          </a:p>
          <a:p>
            <a:pPr marL="558800" indent="-558800">
              <a:buClr>
                <a:srgbClr val="000000"/>
              </a:buClr>
              <a:buSzPct val="100000"/>
              <a:buChar char="•"/>
              <a:defRPr b="1"/>
            </a:pPr>
            <a:r>
              <a:rPr b="0" i="1"/>
              <a:t>Introducciones de sentencias:</a:t>
            </a:r>
            <a:r>
              <a:rPr b="0"/>
              <a:t> </a:t>
            </a:r>
            <a:r>
              <a:rPr b="0">
                <a:solidFill>
                  <a:schemeClr val="accent1">
                    <a:hueOff val="117587"/>
                    <a:lumOff val="-11400"/>
                  </a:schemeClr>
                </a:solidFill>
                <a:latin typeface="Menlo Regular"/>
                <a:ea typeface="Menlo Regular"/>
                <a:cs typeface="Menlo Regular"/>
                <a:sym typeface="Menlo Regular"/>
              </a:rPr>
              <a:t>assert</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break</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class</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continue</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def</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del</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elif</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else</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except</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exec</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finally</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for</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from</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global</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if</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import</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pass</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print</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raise</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return</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try</a:t>
            </a:r>
            <a:r>
              <a:rPr b="0">
                <a:solidFill>
                  <a:schemeClr val="accent1">
                    <a:hueOff val="117587"/>
                    <a:lumOff val="-11400"/>
                  </a:schemeClr>
                </a:solidFill>
              </a:rPr>
              <a:t> y </a:t>
            </a:r>
            <a:r>
              <a:rPr b="0">
                <a:solidFill>
                  <a:schemeClr val="accent1">
                    <a:hueOff val="117587"/>
                    <a:lumOff val="-11400"/>
                  </a:schemeClr>
                </a:solidFill>
                <a:latin typeface="Menlo Regular"/>
                <a:ea typeface="Menlo Regular"/>
                <a:cs typeface="Menlo Regular"/>
                <a:sym typeface="Menlo Regular"/>
              </a:rPr>
              <a:t>while</a:t>
            </a:r>
            <a:endParaRPr b="0">
              <a:solidFill>
                <a:schemeClr val="accent1">
                  <a:hueOff val="117587"/>
                  <a:lumOff val="-11400"/>
                </a:schemeClr>
              </a:solidFill>
              <a:latin typeface="Menlo Regular"/>
              <a:ea typeface="Menlo Regular"/>
              <a:cs typeface="Menlo Regular"/>
              <a:sym typeface="Menlo Regular"/>
            </a:endParaRPr>
          </a:p>
          <a:p>
            <a:pPr marL="558800" indent="-558800">
              <a:buClr>
                <a:srgbClr val="000000"/>
              </a:buClr>
              <a:buSzPct val="100000"/>
              <a:buChar char="•"/>
              <a:defRPr b="1"/>
            </a:pPr>
            <a:r>
              <a:rPr b="0" i="1"/>
              <a:t>Introducciones de parámetros: </a:t>
            </a:r>
            <a:r>
              <a:rPr b="0">
                <a:solidFill>
                  <a:schemeClr val="accent1">
                    <a:hueOff val="117587"/>
                    <a:lumOff val="-11400"/>
                  </a:schemeClr>
                </a:solidFill>
                <a:latin typeface="Menlo Regular"/>
                <a:ea typeface="Menlo Regular"/>
                <a:cs typeface="Menlo Regular"/>
                <a:sym typeface="Menlo Regular"/>
              </a:rPr>
              <a:t>as</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import</a:t>
            </a:r>
            <a:r>
              <a:rPr b="0">
                <a:solidFill>
                  <a:schemeClr val="accent1">
                    <a:hueOff val="117587"/>
                    <a:lumOff val="-11400"/>
                  </a:schemeClr>
                </a:solidFill>
              </a:rPr>
              <a:t> y </a:t>
            </a:r>
            <a:r>
              <a:rPr b="0">
                <a:solidFill>
                  <a:schemeClr val="accent1">
                    <a:hueOff val="117587"/>
                    <a:lumOff val="-11400"/>
                  </a:schemeClr>
                </a:solidFill>
                <a:latin typeface="Menlo Regular"/>
                <a:ea typeface="Menlo Regular"/>
                <a:cs typeface="Menlo Regular"/>
                <a:sym typeface="Menlo Regular"/>
              </a:rPr>
              <a:t>in</a:t>
            </a:r>
            <a:endParaRPr b="0">
              <a:latin typeface="Menlo Regular"/>
              <a:ea typeface="Menlo Regular"/>
              <a:cs typeface="Menlo Regular"/>
              <a:sym typeface="Menlo Regular"/>
            </a:endParaRPr>
          </a:p>
          <a:p>
            <a:pPr marL="558800" indent="-558800">
              <a:buClr>
                <a:srgbClr val="000000"/>
              </a:buClr>
              <a:buSzPct val="100000"/>
              <a:buChar char="•"/>
              <a:defRPr b="1"/>
            </a:pPr>
            <a:r>
              <a:rPr b="0" i="1"/>
              <a:t>Operadores: </a:t>
            </a:r>
            <a:r>
              <a:rPr b="0">
                <a:solidFill>
                  <a:schemeClr val="accent1">
                    <a:hueOff val="117587"/>
                    <a:lumOff val="-11400"/>
                  </a:schemeClr>
                </a:solidFill>
                <a:latin typeface="Menlo Regular"/>
                <a:ea typeface="Menlo Regular"/>
                <a:cs typeface="Menlo Regular"/>
                <a:sym typeface="Menlo Regular"/>
              </a:rPr>
              <a:t>and</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in</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is</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lambda</a:t>
            </a:r>
            <a:r>
              <a:rPr b="0">
                <a:solidFill>
                  <a:schemeClr val="accent1">
                    <a:hueOff val="117587"/>
                    <a:lumOff val="-11400"/>
                  </a:schemeClr>
                </a:solidFill>
              </a:rPr>
              <a:t>, </a:t>
            </a:r>
            <a:r>
              <a:rPr b="0">
                <a:solidFill>
                  <a:schemeClr val="accent1">
                    <a:hueOff val="117587"/>
                    <a:lumOff val="-11400"/>
                  </a:schemeClr>
                </a:solidFill>
                <a:latin typeface="Menlo Regular"/>
                <a:ea typeface="Menlo Regular"/>
                <a:cs typeface="Menlo Regular"/>
                <a:sym typeface="Menlo Regular"/>
              </a:rPr>
              <a:t>not</a:t>
            </a:r>
            <a:r>
              <a:rPr b="0">
                <a:solidFill>
                  <a:schemeClr val="accent1">
                    <a:hueOff val="117587"/>
                    <a:lumOff val="-11400"/>
                  </a:schemeClr>
                </a:solidFill>
              </a:rPr>
              <a:t> y </a:t>
            </a:r>
            <a:r>
              <a:rPr b="0">
                <a:solidFill>
                  <a:schemeClr val="accent1">
                    <a:hueOff val="117587"/>
                    <a:lumOff val="-11400"/>
                  </a:schemeClr>
                </a:solidFill>
                <a:latin typeface="Menlo Regular"/>
                <a:ea typeface="Menlo Regular"/>
                <a:cs typeface="Menlo Regular"/>
                <a:sym typeface="Menlo Regular"/>
              </a:rPr>
              <a:t>or</a:t>
            </a:r>
            <a:endParaRPr b="0">
              <a:solidFill>
                <a:schemeClr val="accent1">
                  <a:hueOff val="117587"/>
                  <a:lumOff val="-11400"/>
                </a:schemeClr>
              </a:solidFill>
            </a:endParaRPr>
          </a:p>
          <a:p>
            <a:pPr marL="457200" indent="-457200" defTabSz="457200">
              <a:spcBef>
                <a:spcPts val="0"/>
              </a:spcBef>
              <a:tabLst>
                <a:tab pos="139700" algn="l"/>
                <a:tab pos="457200" algn="l"/>
              </a:tabLst>
              <a:defRPr b="1" sz="1600">
                <a:solidFill>
                  <a:srgbClr val="161616"/>
                </a:solidFill>
                <a:latin typeface="Helvetica"/>
                <a:ea typeface="Helvetica"/>
                <a:cs typeface="Helvetica"/>
                <a:sym typeface="Helvetica"/>
              </a:defRPr>
            </a:pPr>
          </a:p>
        </p:txBody>
      </p:sp>
      <p:pic>
        <p:nvPicPr>
          <p:cNvPr id="240" name="pasted-movie.png" descr="pasted-movie.png"/>
          <p:cNvPicPr>
            <a:picLocks noChangeAspect="1"/>
          </p:cNvPicPr>
          <p:nvPr/>
        </p:nvPicPr>
        <p:blipFill>
          <a:blip r:embed="rId2">
            <a:alphaModFix amt="30649"/>
            <a:extLst/>
          </a:blip>
          <a:srcRect l="0" t="0" r="0" b="16296"/>
          <a:stretch>
            <a:fillRect/>
          </a:stretch>
        </p:blipFill>
        <p:spPr>
          <a:xfrm>
            <a:off x="17013890" y="9036704"/>
            <a:ext cx="7044990" cy="4232644"/>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2.2 Identificadores"/>
          <p:cNvSpPr txBox="1"/>
          <p:nvPr>
            <p:ph type="title"/>
          </p:nvPr>
        </p:nvSpPr>
        <p:spPr>
          <a:prstGeom prst="rect">
            <a:avLst/>
          </a:prstGeom>
        </p:spPr>
        <p:txBody>
          <a:bodyPr/>
          <a:lstStyle>
            <a:lvl1pPr>
              <a:defRPr>
                <a:gradFill flip="none" rotWithShape="1">
                  <a:gsLst>
                    <a:gs pos="0">
                      <a:srgbClr val="5E03FF"/>
                    </a:gs>
                    <a:gs pos="100000">
                      <a:srgbClr val="FF00F7"/>
                    </a:gs>
                  </a:gsLst>
                  <a:lin ang="3960000" scaled="0"/>
                </a:gradFill>
              </a:defRPr>
            </a:lvl1pPr>
          </a:lstStyle>
          <a:p>
            <a:pPr/>
            <a:r>
              <a:t>2.2 Identificadores</a:t>
            </a:r>
          </a:p>
        </p:txBody>
      </p:sp>
      <p:sp>
        <p:nvSpPr>
          <p:cNvPr id="243" name="print()…"/>
          <p:cNvSpPr txBox="1"/>
          <p:nvPr/>
        </p:nvSpPr>
        <p:spPr>
          <a:xfrm>
            <a:off x="1195636" y="2864400"/>
            <a:ext cx="21992728" cy="6375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print()</a:t>
            </a:r>
          </a:p>
          <a:p>
            <a:pPr marL="558800" indent="-558800">
              <a:buClr>
                <a:srgbClr val="000000"/>
              </a:buClr>
              <a:buSzPct val="100000"/>
              <a:buChar char="•"/>
            </a:pPr>
            <a:r>
              <a:t>Función de impresión que muestra un texto en pantalla, es considerado como función de salida, puede también imprimir variables.</a:t>
            </a:r>
          </a:p>
          <a:p>
            <a:pPr marL="558800" indent="-558800">
              <a:buClr>
                <a:srgbClr val="000000"/>
              </a:buClr>
              <a:buSzPct val="100000"/>
              <a:buChar char="•"/>
            </a:pPr>
            <a:r>
              <a:t>El mensaje puede ser tipo string o algún objeto o variable pero este se debe convertir en string.</a:t>
            </a:r>
          </a:p>
          <a:p>
            <a:pPr marL="558800" indent="-558800">
              <a:buClr>
                <a:srgbClr val="000000"/>
              </a:buClr>
              <a:buSzPct val="100000"/>
              <a:buChar char="•"/>
              <a:defRPr b="1"/>
            </a:pPr>
            <a:endParaRPr b="0"/>
          </a:p>
          <a:p>
            <a:pPr marL="457200" indent="-457200" defTabSz="457200">
              <a:spcBef>
                <a:spcPts val="0"/>
              </a:spcBef>
              <a:tabLst>
                <a:tab pos="139700" algn="l"/>
                <a:tab pos="457200" algn="l"/>
              </a:tabLst>
              <a:defRPr b="1" sz="1600">
                <a:solidFill>
                  <a:srgbClr val="161616"/>
                </a:solidFill>
                <a:latin typeface="Helvetica"/>
                <a:ea typeface="Helvetica"/>
                <a:cs typeface="Helvetica"/>
                <a:sym typeface="Helvetica"/>
              </a:defRPr>
            </a:pP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2.2 Identificadores"/>
          <p:cNvSpPr txBox="1"/>
          <p:nvPr>
            <p:ph type="title"/>
          </p:nvPr>
        </p:nvSpPr>
        <p:spPr>
          <a:prstGeom prst="rect">
            <a:avLst/>
          </a:prstGeom>
        </p:spPr>
        <p:txBody>
          <a:bodyPr/>
          <a:lstStyle>
            <a:lvl1pPr>
              <a:defRPr>
                <a:gradFill flip="none" rotWithShape="1">
                  <a:gsLst>
                    <a:gs pos="0">
                      <a:srgbClr val="5E03FF"/>
                    </a:gs>
                    <a:gs pos="100000">
                      <a:srgbClr val="FF00F7"/>
                    </a:gs>
                  </a:gsLst>
                  <a:lin ang="3960000" scaled="0"/>
                </a:gradFill>
              </a:defRPr>
            </a:lvl1pPr>
          </a:lstStyle>
          <a:p>
            <a:pPr/>
            <a:r>
              <a:t>2.2 Identificadores</a:t>
            </a:r>
          </a:p>
        </p:txBody>
      </p:sp>
      <p:sp>
        <p:nvSpPr>
          <p:cNvPr id="246" name="input()…"/>
          <p:cNvSpPr txBox="1"/>
          <p:nvPr/>
        </p:nvSpPr>
        <p:spPr>
          <a:xfrm>
            <a:off x="1195636" y="3270800"/>
            <a:ext cx="21992728" cy="556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input()</a:t>
            </a:r>
          </a:p>
          <a:p>
            <a:pPr marL="558800" indent="-558800">
              <a:buClr>
                <a:srgbClr val="000000"/>
              </a:buClr>
              <a:buSzPct val="100000"/>
              <a:buChar char="•"/>
            </a:pPr>
            <a:r>
              <a:t>Es considerado como función de entrada, permite recibir textos que el usuario escribe.</a:t>
            </a:r>
          </a:p>
          <a:p>
            <a:pPr marL="558800" indent="-558800">
              <a:buClr>
                <a:srgbClr val="000000"/>
              </a:buClr>
              <a:buSzPct val="100000"/>
              <a:buChar char="•"/>
            </a:pPr>
            <a:r>
              <a:t>Lo que recibe lo guardara como tipo string.</a:t>
            </a:r>
          </a:p>
          <a:p>
            <a:pPr marL="558800" indent="-558800">
              <a:buClr>
                <a:srgbClr val="000000"/>
              </a:buClr>
              <a:buSzPct val="100000"/>
              <a:buChar char="•"/>
            </a:pPr>
            <a:r>
              <a:t>se puede asignar a una variable.</a:t>
            </a:r>
          </a:p>
          <a:p>
            <a:pPr marL="457200" indent="-457200" defTabSz="457200">
              <a:spcBef>
                <a:spcPts val="0"/>
              </a:spcBef>
              <a:tabLst>
                <a:tab pos="139700" algn="l"/>
                <a:tab pos="457200" algn="l"/>
              </a:tabLst>
              <a:defRPr b="1" sz="1600">
                <a:solidFill>
                  <a:srgbClr val="161616"/>
                </a:solidFill>
                <a:latin typeface="Helvetica"/>
                <a:ea typeface="Helvetica"/>
                <a:cs typeface="Helvetica"/>
                <a:sym typeface="Helvetica"/>
              </a:defRPr>
            </a:pP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2.3 Variables"/>
          <p:cNvSpPr txBox="1"/>
          <p:nvPr>
            <p:ph type="title"/>
          </p:nvPr>
        </p:nvSpPr>
        <p:spPr>
          <a:prstGeom prst="rect">
            <a:avLst/>
          </a:prstGeom>
        </p:spPr>
        <p:txBody>
          <a:bodyPr/>
          <a:lstStyle>
            <a:lvl1pPr>
              <a:defRPr>
                <a:gradFill flip="none" rotWithShape="1">
                  <a:gsLst>
                    <a:gs pos="0">
                      <a:srgbClr val="5E03FF"/>
                    </a:gs>
                    <a:gs pos="100000">
                      <a:srgbClr val="FF00F7"/>
                    </a:gs>
                  </a:gsLst>
                  <a:lin ang="3960000" scaled="0"/>
                </a:gradFill>
              </a:defRPr>
            </a:lvl1pPr>
          </a:lstStyle>
          <a:p>
            <a:pPr/>
            <a:r>
              <a:t>2.3 Variables</a:t>
            </a:r>
          </a:p>
        </p:txBody>
      </p:sp>
      <p:sp>
        <p:nvSpPr>
          <p:cNvPr id="249" name="Concepto…"/>
          <p:cNvSpPr txBox="1"/>
          <p:nvPr/>
        </p:nvSpPr>
        <p:spPr>
          <a:xfrm>
            <a:off x="554698" y="2686543"/>
            <a:ext cx="23611266" cy="120462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defTabSz="825500">
              <a:spcBef>
                <a:spcPts val="0"/>
              </a:spcBef>
              <a:defRPr sz="6400">
                <a:latin typeface="Graphik Medium"/>
                <a:ea typeface="Graphik Medium"/>
                <a:cs typeface="Graphik Medium"/>
                <a:sym typeface="Graphik Medium"/>
              </a:defRPr>
            </a:pPr>
            <a:r>
              <a:t>Concepto</a:t>
            </a:r>
          </a:p>
          <a:p>
            <a:pPr lvl="1"/>
            <a:r>
              <a:t>Representa un contenedor o un espacio en la memoria física o virtual de una computadora</a:t>
            </a:r>
          </a:p>
          <a:p>
            <a:pPr lvl="1"/>
            <a:r>
              <a:t>Una variable en programación se caracteriza por:</a:t>
            </a:r>
          </a:p>
          <a:p>
            <a:pPr lvl="1" marL="1117600" indent="-558800">
              <a:buClr>
                <a:srgbClr val="000000"/>
              </a:buClr>
              <a:buSzPct val="100000"/>
              <a:buChar char="•"/>
            </a:pPr>
            <a:r>
              <a:t>Es unica</a:t>
            </a:r>
          </a:p>
          <a:p>
            <a:pPr lvl="1" marL="1117600" indent="-558800">
              <a:buClr>
                <a:srgbClr val="000000"/>
              </a:buClr>
              <a:buSzPct val="100000"/>
              <a:buChar char="•"/>
            </a:pPr>
            <a:r>
              <a:t>Puede almacenar distintos tipos de datos.</a:t>
            </a:r>
          </a:p>
          <a:p>
            <a:pPr lvl="1" marL="1117600" indent="-558800">
              <a:buClr>
                <a:srgbClr val="000000"/>
              </a:buClr>
              <a:buSzPct val="100000"/>
              <a:buChar char="•"/>
            </a:pPr>
            <a:r>
              <a:t>Tiene asignado un nombre descriptivo o identificador.</a:t>
            </a:r>
          </a:p>
          <a:p>
            <a:pPr lvl="1" marL="1117600" indent="-558800">
              <a:buClr>
                <a:srgbClr val="000000"/>
              </a:buClr>
              <a:buSzPct val="100000"/>
              <a:buChar char="•"/>
            </a:pPr>
            <a:r>
              <a:t>Son almacenados pero pueden ser cambiantes o constantes.</a:t>
            </a:r>
          </a:p>
          <a:p>
            <a:pPr lvl="1" marL="1117600" indent="-558800">
              <a:buClr>
                <a:srgbClr val="000000"/>
              </a:buClr>
              <a:buSzPct val="100000"/>
              <a:buChar char="•"/>
            </a:pPr>
            <a:r>
              <a:t>Alcance, puede ser global o local.</a:t>
            </a:r>
          </a:p>
          <a:p>
            <a:pPr lvl="1" marL="1117600" indent="-558800">
              <a:buClr>
                <a:srgbClr val="000000"/>
              </a:buClr>
              <a:buSzPct val="100000"/>
              <a:buChar char="•"/>
            </a:pPr>
          </a:p>
        </p:txBody>
      </p:sp>
      <p:pic>
        <p:nvPicPr>
          <p:cNvPr id="250" name="pasted-movie.png" descr="pasted-movie.png"/>
          <p:cNvPicPr>
            <a:picLocks noChangeAspect="1"/>
          </p:cNvPicPr>
          <p:nvPr/>
        </p:nvPicPr>
        <p:blipFill>
          <a:blip r:embed="rId2">
            <a:extLst/>
          </a:blip>
          <a:stretch>
            <a:fillRect/>
          </a:stretch>
        </p:blipFill>
        <p:spPr>
          <a:xfrm>
            <a:off x="19812150" y="25700"/>
            <a:ext cx="3965045" cy="3965045"/>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ALGORITMOS"/>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ALGORITMOS</a:t>
            </a:r>
          </a:p>
        </p:txBody>
      </p:sp>
      <p:sp>
        <p:nvSpPr>
          <p:cNvPr id="176" name="Definición y Característica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Definición y Características </a:t>
            </a:r>
          </a:p>
        </p:txBody>
      </p:sp>
      <p:sp>
        <p:nvSpPr>
          <p:cNvPr id="177" name="Un algoritmo es un método para resolver un problema.…"/>
          <p:cNvSpPr txBox="1"/>
          <p:nvPr>
            <p:ph type="body" idx="1"/>
          </p:nvPr>
        </p:nvSpPr>
        <p:spPr>
          <a:xfrm>
            <a:off x="1270000" y="4271367"/>
            <a:ext cx="21844000" cy="8432801"/>
          </a:xfrm>
          <a:prstGeom prst="rect">
            <a:avLst/>
          </a:prstGeom>
        </p:spPr>
        <p:txBody>
          <a:bodyPr/>
          <a:lstStyle/>
          <a:p>
            <a:pPr/>
            <a:r>
              <a:t>Un algoritmo es un método para resolver un problema.</a:t>
            </a:r>
          </a:p>
          <a:p>
            <a:pPr/>
            <a:r>
              <a:t>Es finito. </a:t>
            </a:r>
          </a:p>
          <a:p>
            <a:pPr/>
            <a:r>
              <a:t>Es replicable</a:t>
            </a:r>
          </a:p>
          <a:p>
            <a:pPr/>
            <a:r>
              <a:t>Necesita estar definido</a:t>
            </a:r>
          </a:p>
          <a:p>
            <a:pPr/>
            <a:r>
              <a:t>Debe describir tres partes: Entrada, Proceso y Salida</a:t>
            </a:r>
          </a:p>
        </p:txBody>
      </p:sp>
      <p:pic>
        <p:nvPicPr>
          <p:cNvPr id="178" name="pasted-movie.png" descr="pasted-movie.png"/>
          <p:cNvPicPr>
            <a:picLocks noChangeAspect="1"/>
          </p:cNvPicPr>
          <p:nvPr/>
        </p:nvPicPr>
        <p:blipFill>
          <a:blip r:embed="rId2">
            <a:extLst/>
          </a:blip>
          <a:stretch>
            <a:fillRect/>
          </a:stretch>
        </p:blipFill>
        <p:spPr>
          <a:xfrm>
            <a:off x="5042936" y="10250214"/>
            <a:ext cx="14298128" cy="1726641"/>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2.4 Nomenclatura  snake y camel"/>
          <p:cNvSpPr txBox="1"/>
          <p:nvPr>
            <p:ph type="title"/>
          </p:nvPr>
        </p:nvSpPr>
        <p:spPr>
          <a:prstGeom prst="rect">
            <a:avLst/>
          </a:prstGeom>
        </p:spPr>
        <p:txBody>
          <a:bodyPr/>
          <a:lstStyle>
            <a:lvl1pPr>
              <a:defRPr>
                <a:gradFill flip="none" rotWithShape="1">
                  <a:gsLst>
                    <a:gs pos="0">
                      <a:srgbClr val="5E03FF"/>
                    </a:gs>
                    <a:gs pos="100000">
                      <a:srgbClr val="FF00F7"/>
                    </a:gs>
                  </a:gsLst>
                  <a:lin ang="3960000" scaled="0"/>
                </a:gradFill>
              </a:defRPr>
            </a:lvl1pPr>
          </a:lstStyle>
          <a:p>
            <a:pPr/>
            <a:r>
              <a:t>2.4 Nomenclatura  snake y camel</a:t>
            </a:r>
          </a:p>
        </p:txBody>
      </p:sp>
      <p:sp>
        <p:nvSpPr>
          <p:cNvPr id="253" name="Participación"/>
          <p:cNvSpPr txBox="1"/>
          <p:nvPr/>
        </p:nvSpPr>
        <p:spPr>
          <a:xfrm>
            <a:off x="858973" y="2748265"/>
            <a:ext cx="21992728" cy="117297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defTabSz="825500">
              <a:spcBef>
                <a:spcPts val="0"/>
              </a:spcBef>
              <a:defRPr sz="6400">
                <a:latin typeface="Graphik Medium"/>
                <a:ea typeface="Graphik Medium"/>
                <a:cs typeface="Graphik Medium"/>
                <a:sym typeface="Graphik Medium"/>
              </a:defRPr>
            </a:pPr>
            <a:r>
              <a:t>Participación</a:t>
            </a:r>
          </a:p>
        </p:txBody>
      </p:sp>
      <p:pic>
        <p:nvPicPr>
          <p:cNvPr id="254" name="pasted-movie.png" descr="pasted-movie.png"/>
          <p:cNvPicPr>
            <a:picLocks noChangeAspect="1"/>
          </p:cNvPicPr>
          <p:nvPr/>
        </p:nvPicPr>
        <p:blipFill>
          <a:blip r:embed="rId2">
            <a:extLst/>
          </a:blip>
          <a:stretch>
            <a:fillRect/>
          </a:stretch>
        </p:blipFill>
        <p:spPr>
          <a:xfrm>
            <a:off x="2946835" y="4299266"/>
            <a:ext cx="8161749" cy="8161749"/>
          </a:xfrm>
          <a:prstGeom prst="rect">
            <a:avLst/>
          </a:prstGeom>
          <a:ln w="12700">
            <a:miter lim="400000"/>
          </a:ln>
        </p:spPr>
      </p:pic>
      <p:pic>
        <p:nvPicPr>
          <p:cNvPr id="255" name="pasted-movie.png" descr="pasted-movie.png"/>
          <p:cNvPicPr>
            <a:picLocks noChangeAspect="1"/>
          </p:cNvPicPr>
          <p:nvPr/>
        </p:nvPicPr>
        <p:blipFill>
          <a:blip r:embed="rId3">
            <a:extLst/>
          </a:blip>
          <a:stretch>
            <a:fillRect/>
          </a:stretch>
        </p:blipFill>
        <p:spPr>
          <a:xfrm>
            <a:off x="12591843" y="4564770"/>
            <a:ext cx="8694560" cy="8694560"/>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3. TIPOS DE DATOS"/>
          <p:cNvSpPr txBox="1"/>
          <p:nvPr>
            <p:ph type="title"/>
          </p:nvPr>
        </p:nvSpPr>
        <p:spPr>
          <a:xfrm>
            <a:off x="1284271" y="89791"/>
            <a:ext cx="21815458" cy="1536980"/>
          </a:xfrm>
          <a:prstGeom prst="rect">
            <a:avLst/>
          </a:prstGeom>
        </p:spPr>
        <p:txBody>
          <a:bodyPr anchor="ctr"/>
          <a:lstStyle/>
          <a:p>
            <a:pPr lvl="1" indent="333756" defTabSz="1779987">
              <a:lnSpc>
                <a:spcPct val="90000"/>
              </a:lnSpc>
              <a:defRPr spc="-254" sz="8468">
                <a:gradFill flip="none" rotWithShape="1">
                  <a:gsLst>
                    <a:gs pos="0">
                      <a:srgbClr val="1E98FD"/>
                    </a:gs>
                    <a:gs pos="100000">
                      <a:srgbClr val="FF00F7"/>
                    </a:gs>
                  </a:gsLst>
                  <a:lin ang="3960000" scaled="0"/>
                </a:gradFill>
              </a:defRPr>
            </a:pPr>
            <a:r>
              <a:t>3. TIPOS DE DATOS</a:t>
            </a:r>
          </a:p>
        </p:txBody>
      </p:sp>
      <p:sp>
        <p:nvSpPr>
          <p:cNvPr id="258" name="3.1 Tipos de datos básicos…"/>
          <p:cNvSpPr txBox="1"/>
          <p:nvPr>
            <p:ph type="body" idx="21"/>
          </p:nvPr>
        </p:nvSpPr>
        <p:spPr>
          <a:xfrm>
            <a:off x="1220088" y="1815397"/>
            <a:ext cx="21513170" cy="11125307"/>
          </a:xfrm>
          <a:prstGeom prst="rect">
            <a:avLst/>
          </a:prstGeom>
          <a:extLst>
            <a:ext uri="{C572A759-6A51-4108-AA02-DFA0A04FC94B}">
              <ma14:wrappingTextBoxFlag xmlns:ma14="http://schemas.microsoft.com/office/mac/drawingml/2011/main" val="1"/>
            </a:ext>
          </a:extLst>
        </p:spPr>
        <p:txBody>
          <a:bodyPr/>
          <a:lstStyle/>
          <a:p>
            <a:pPr algn="just" defTabSz="536575">
              <a:lnSpc>
                <a:spcPct val="120000"/>
              </a:lnSpc>
              <a:defRPr spc="-163" sz="5460">
                <a:gradFill flip="none" rotWithShape="1">
                  <a:gsLst>
                    <a:gs pos="0">
                      <a:srgbClr val="C400A6"/>
                    </a:gs>
                    <a:gs pos="100000">
                      <a:srgbClr val="842B17"/>
                    </a:gs>
                  </a:gsLst>
                  <a:lin ang="3960000" scaled="0"/>
                </a:gradFill>
                <a:latin typeface="+mn-lt"/>
                <a:ea typeface="+mn-ea"/>
                <a:cs typeface="+mn-cs"/>
                <a:sym typeface="Graphik Semibold"/>
              </a:defRPr>
            </a:pPr>
            <a:r>
              <a:t>3.1 Tipos de datos básicos</a:t>
            </a:r>
          </a:p>
          <a:p>
            <a:pPr algn="just" defTabSz="536575">
              <a:lnSpc>
                <a:spcPct val="120000"/>
              </a:lnSpc>
              <a:defRPr spc="-163" sz="5460">
                <a:gradFill flip="none" rotWithShape="1">
                  <a:gsLst>
                    <a:gs pos="0">
                      <a:srgbClr val="C400A6"/>
                    </a:gs>
                    <a:gs pos="100000">
                      <a:srgbClr val="842B17"/>
                    </a:gs>
                  </a:gsLst>
                  <a:lin ang="3960000" scaled="0"/>
                </a:gradFill>
                <a:latin typeface="+mn-lt"/>
                <a:ea typeface="+mn-ea"/>
                <a:cs typeface="+mn-cs"/>
                <a:sym typeface="Graphik Semibold"/>
              </a:defRPr>
            </a:pPr>
            <a:r>
              <a:t>3.2 Cadenas - Strings</a:t>
            </a:r>
          </a:p>
          <a:p>
            <a:pPr lvl="1" marL="998854" indent="-635634" algn="just" defTabSz="536575">
              <a:lnSpc>
                <a:spcPct val="120000"/>
              </a:lnSpc>
              <a:spcBef>
                <a:spcPts val="0"/>
              </a:spcBef>
              <a:defRPr spc="-163" sz="5460">
                <a:gradFill flip="none" rotWithShape="1">
                  <a:gsLst>
                    <a:gs pos="0">
                      <a:srgbClr val="C400A6"/>
                    </a:gs>
                    <a:gs pos="100000">
                      <a:srgbClr val="842B17"/>
                    </a:gs>
                  </a:gsLst>
                  <a:lin ang="3960000" scaled="0"/>
                </a:gradFill>
                <a:latin typeface="+mn-lt"/>
                <a:ea typeface="+mn-ea"/>
                <a:cs typeface="+mn-cs"/>
                <a:sym typeface="Graphik Semibold"/>
              </a:defRPr>
            </a:pPr>
            <a:r>
              <a:t>Definición</a:t>
            </a:r>
          </a:p>
          <a:p>
            <a:pPr lvl="1" marL="998854" indent="-635634" algn="just" defTabSz="536575">
              <a:lnSpc>
                <a:spcPct val="120000"/>
              </a:lnSpc>
              <a:spcBef>
                <a:spcPts val="0"/>
              </a:spcBef>
              <a:defRPr spc="-163" sz="5460">
                <a:gradFill flip="none" rotWithShape="1">
                  <a:gsLst>
                    <a:gs pos="0">
                      <a:srgbClr val="C400A6"/>
                    </a:gs>
                    <a:gs pos="100000">
                      <a:srgbClr val="842B17"/>
                    </a:gs>
                  </a:gsLst>
                  <a:lin ang="3960000" scaled="0"/>
                </a:gradFill>
                <a:latin typeface="+mn-lt"/>
                <a:ea typeface="+mn-ea"/>
                <a:cs typeface="+mn-cs"/>
                <a:sym typeface="Graphik Semibold"/>
              </a:defRPr>
            </a:pPr>
            <a:r>
              <a:t>Ejercicio Practico</a:t>
            </a:r>
          </a:p>
          <a:p>
            <a:pPr algn="just" defTabSz="536575">
              <a:lnSpc>
                <a:spcPct val="120000"/>
              </a:lnSpc>
              <a:defRPr spc="-163" sz="5460">
                <a:gradFill flip="none" rotWithShape="1">
                  <a:gsLst>
                    <a:gs pos="0">
                      <a:srgbClr val="C400A6"/>
                    </a:gs>
                    <a:gs pos="100000">
                      <a:srgbClr val="842B17"/>
                    </a:gs>
                  </a:gsLst>
                  <a:lin ang="3960000" scaled="0"/>
                </a:gradFill>
                <a:latin typeface="+mn-lt"/>
                <a:ea typeface="+mn-ea"/>
                <a:cs typeface="+mn-cs"/>
                <a:sym typeface="Graphik Semibold"/>
              </a:defRPr>
            </a:pPr>
            <a:r>
              <a:t>3.3 Numéricos - Int y Float</a:t>
            </a:r>
          </a:p>
          <a:p>
            <a:pPr lvl="1" marL="998854" indent="-635634" algn="just" defTabSz="536575">
              <a:lnSpc>
                <a:spcPct val="120000"/>
              </a:lnSpc>
              <a:spcBef>
                <a:spcPts val="0"/>
              </a:spcBef>
              <a:defRPr spc="-163" sz="5460">
                <a:gradFill flip="none" rotWithShape="1">
                  <a:gsLst>
                    <a:gs pos="0">
                      <a:srgbClr val="C400A6"/>
                    </a:gs>
                    <a:gs pos="100000">
                      <a:srgbClr val="842B17"/>
                    </a:gs>
                  </a:gsLst>
                  <a:lin ang="3960000" scaled="0"/>
                </a:gradFill>
                <a:latin typeface="+mn-lt"/>
                <a:ea typeface="+mn-ea"/>
                <a:cs typeface="+mn-cs"/>
                <a:sym typeface="Graphik Semibold"/>
              </a:defRPr>
            </a:pPr>
            <a:r>
              <a:t>Definición</a:t>
            </a:r>
          </a:p>
          <a:p>
            <a:pPr lvl="1" marL="998854" indent="-635634" algn="just" defTabSz="536575">
              <a:lnSpc>
                <a:spcPct val="120000"/>
              </a:lnSpc>
              <a:spcBef>
                <a:spcPts val="0"/>
              </a:spcBef>
              <a:defRPr spc="-163" sz="5460">
                <a:gradFill flip="none" rotWithShape="1">
                  <a:gsLst>
                    <a:gs pos="0">
                      <a:srgbClr val="C400A6"/>
                    </a:gs>
                    <a:gs pos="100000">
                      <a:srgbClr val="842B17"/>
                    </a:gs>
                  </a:gsLst>
                  <a:lin ang="3960000" scaled="0"/>
                </a:gradFill>
                <a:latin typeface="+mn-lt"/>
                <a:ea typeface="+mn-ea"/>
                <a:cs typeface="+mn-cs"/>
                <a:sym typeface="Graphik Semibold"/>
              </a:defRPr>
            </a:pPr>
            <a:r>
              <a:t>Ejercicio Practico</a:t>
            </a:r>
          </a:p>
          <a:p>
            <a:pPr algn="just" defTabSz="536575">
              <a:lnSpc>
                <a:spcPct val="120000"/>
              </a:lnSpc>
              <a:defRPr spc="-163" sz="5460">
                <a:gradFill flip="none" rotWithShape="1">
                  <a:gsLst>
                    <a:gs pos="0">
                      <a:srgbClr val="C400A6"/>
                    </a:gs>
                    <a:gs pos="100000">
                      <a:srgbClr val="842B17"/>
                    </a:gs>
                  </a:gsLst>
                  <a:lin ang="3960000" scaled="0"/>
                </a:gradFill>
                <a:latin typeface="+mn-lt"/>
                <a:ea typeface="+mn-ea"/>
                <a:cs typeface="+mn-cs"/>
                <a:sym typeface="Graphik Semibold"/>
              </a:defRPr>
            </a:pPr>
            <a:r>
              <a:t>3.4 Booleanos</a:t>
            </a:r>
          </a:p>
          <a:p>
            <a:pPr lvl="1" marL="998854" indent="-635634" algn="just" defTabSz="536575">
              <a:lnSpc>
                <a:spcPct val="120000"/>
              </a:lnSpc>
              <a:spcBef>
                <a:spcPts val="0"/>
              </a:spcBef>
              <a:defRPr spc="-163" sz="5460">
                <a:gradFill flip="none" rotWithShape="1">
                  <a:gsLst>
                    <a:gs pos="0">
                      <a:srgbClr val="C400A6"/>
                    </a:gs>
                    <a:gs pos="100000">
                      <a:srgbClr val="842B17"/>
                    </a:gs>
                  </a:gsLst>
                  <a:lin ang="3960000" scaled="0"/>
                </a:gradFill>
                <a:latin typeface="+mn-lt"/>
                <a:ea typeface="+mn-ea"/>
                <a:cs typeface="+mn-cs"/>
                <a:sym typeface="Graphik Semibold"/>
              </a:defRPr>
            </a:pPr>
            <a:r>
              <a:t>Definición</a:t>
            </a:r>
          </a:p>
          <a:p>
            <a:pPr lvl="1" marL="998854" indent="-635634" algn="just" defTabSz="536575">
              <a:lnSpc>
                <a:spcPct val="120000"/>
              </a:lnSpc>
              <a:spcBef>
                <a:spcPts val="0"/>
              </a:spcBef>
              <a:defRPr spc="-163" sz="5460">
                <a:gradFill flip="none" rotWithShape="1">
                  <a:gsLst>
                    <a:gs pos="0">
                      <a:srgbClr val="C400A6"/>
                    </a:gs>
                    <a:gs pos="100000">
                      <a:srgbClr val="842B17"/>
                    </a:gs>
                  </a:gsLst>
                  <a:lin ang="3960000" scaled="0"/>
                </a:gradFill>
                <a:latin typeface="+mn-lt"/>
                <a:ea typeface="+mn-ea"/>
                <a:cs typeface="+mn-cs"/>
                <a:sym typeface="Graphik Semibold"/>
              </a:defRPr>
            </a:pPr>
            <a:r>
              <a:t>Ejercicio Practico</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3.1 Tipos de datos básicos"/>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3.1 Tipos de datos básicos</a:t>
            </a:r>
          </a:p>
        </p:txBody>
      </p:sp>
      <p:sp>
        <p:nvSpPr>
          <p:cNvPr id="261" name="Definición…"/>
          <p:cNvSpPr txBox="1"/>
          <p:nvPr/>
        </p:nvSpPr>
        <p:spPr>
          <a:xfrm>
            <a:off x="612969" y="2569199"/>
            <a:ext cx="23158062" cy="103571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a:r>
              <a:t>Es un concepto que nos ayuda a clasificar los datos que pueden estar definidas en un variable u objeto.</a:t>
            </a:r>
          </a:p>
          <a:p>
            <a:pPr/>
            <a:r>
              <a:t>Se refiere a las diferentes categorías o clases de información que se pueden almacenar y procesar en un programa de computadora</a:t>
            </a:r>
          </a:p>
          <a:p>
            <a:pPr>
              <a:defRPr b="1"/>
            </a:pPr>
            <a:r>
              <a:t>Ventajas de la clasificación de datos</a:t>
            </a:r>
          </a:p>
          <a:p>
            <a:pPr marL="558800" indent="-558800">
              <a:buClr>
                <a:srgbClr val="000000"/>
              </a:buClr>
              <a:buSzPct val="100000"/>
              <a:buChar char="•"/>
            </a:pPr>
            <a:r>
              <a:t>Precisión</a:t>
            </a:r>
          </a:p>
          <a:p>
            <a:pPr marL="558800" indent="-558800">
              <a:buClr>
                <a:srgbClr val="000000"/>
              </a:buClr>
              <a:buSzPct val="100000"/>
              <a:buChar char="•"/>
            </a:pPr>
            <a:r>
              <a:t>Eficiencia</a:t>
            </a:r>
          </a:p>
          <a:p>
            <a:pPr marL="558800" indent="-558800">
              <a:buClr>
                <a:srgbClr val="000000"/>
              </a:buClr>
              <a:buSzPct val="100000"/>
              <a:buChar char="•"/>
            </a:pPr>
            <a:r>
              <a:t>Compatibilidad</a:t>
            </a:r>
          </a:p>
          <a:p>
            <a:pPr marL="558800" indent="-558800">
              <a:buClr>
                <a:srgbClr val="000000"/>
              </a:buClr>
              <a:buSzPct val="100000"/>
              <a:buChar char="•"/>
            </a:pPr>
            <a:r>
              <a:t>Facilidad de uso. </a:t>
            </a:r>
          </a:p>
        </p:txBody>
      </p:sp>
      <p:pic>
        <p:nvPicPr>
          <p:cNvPr id="262" name="pasted-movie.png" descr="pasted-movie.png"/>
          <p:cNvPicPr>
            <a:picLocks noChangeAspect="1"/>
          </p:cNvPicPr>
          <p:nvPr/>
        </p:nvPicPr>
        <p:blipFill>
          <a:blip r:embed="rId2">
            <a:extLst/>
          </a:blip>
          <a:stretch>
            <a:fillRect/>
          </a:stretch>
        </p:blipFill>
        <p:spPr>
          <a:xfrm>
            <a:off x="14843976" y="8312190"/>
            <a:ext cx="8908294" cy="5028409"/>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Números : int &amp; float…"/>
          <p:cNvSpPr txBox="1"/>
          <p:nvPr/>
        </p:nvSpPr>
        <p:spPr>
          <a:xfrm>
            <a:off x="1678317" y="3725575"/>
            <a:ext cx="7340397" cy="39563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558800" indent="-558800">
              <a:buClr>
                <a:srgbClr val="000000"/>
              </a:buClr>
              <a:buSzPct val="100000"/>
              <a:buChar char="•"/>
            </a:pPr>
            <a:r>
              <a:t>Números : int &amp; float</a:t>
            </a:r>
          </a:p>
          <a:p>
            <a:pPr marL="558800" indent="-558800">
              <a:buClr>
                <a:srgbClr val="000000"/>
              </a:buClr>
              <a:buSzPct val="100000"/>
              <a:buChar char="•"/>
            </a:pPr>
            <a:r>
              <a:t>Cadenas : str(), ‘’, ””</a:t>
            </a:r>
          </a:p>
          <a:p>
            <a:pPr marL="558800" indent="-558800">
              <a:buClr>
                <a:srgbClr val="000000"/>
              </a:buClr>
              <a:buSzPct val="100000"/>
              <a:buChar char="•"/>
            </a:pPr>
            <a:r>
              <a:t>booleanos: True &amp; False.</a:t>
            </a:r>
          </a:p>
        </p:txBody>
      </p:sp>
      <p:pic>
        <p:nvPicPr>
          <p:cNvPr id="265" name="pasted-movie.png" descr="pasted-movie.png"/>
          <p:cNvPicPr>
            <a:picLocks noChangeAspect="1"/>
          </p:cNvPicPr>
          <p:nvPr/>
        </p:nvPicPr>
        <p:blipFill>
          <a:blip r:embed="rId2">
            <a:extLst/>
          </a:blip>
          <a:stretch>
            <a:fillRect/>
          </a:stretch>
        </p:blipFill>
        <p:spPr>
          <a:xfrm>
            <a:off x="9296478" y="4317486"/>
            <a:ext cx="14077534" cy="7918613"/>
          </a:xfrm>
          <a:prstGeom prst="rect">
            <a:avLst/>
          </a:prstGeom>
          <a:ln w="12700">
            <a:miter lim="400000"/>
          </a:ln>
        </p:spPr>
      </p:pic>
      <p:sp>
        <p:nvSpPr>
          <p:cNvPr id="266" name="3."/>
          <p:cNvSpPr txBox="1"/>
          <p:nvPr/>
        </p:nvSpPr>
        <p:spPr>
          <a:xfrm>
            <a:off x="1603081" y="792774"/>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ctr" defTabSz="1804370">
              <a:lnSpc>
                <a:spcPct val="90000"/>
              </a:lnSpc>
              <a:spcBef>
                <a:spcPts val="0"/>
              </a:spcBef>
              <a:defRPr spc="-257" sz="8584">
                <a:gradFill flip="none" rotWithShape="1">
                  <a:gsLst>
                    <a:gs pos="0">
                      <a:srgbClr val="1E98FD"/>
                    </a:gs>
                    <a:gs pos="100000">
                      <a:srgbClr val="FF00F7"/>
                    </a:gs>
                  </a:gsLst>
                  <a:lin ang="3960000" scaled="0"/>
                </a:gradFill>
                <a:latin typeface="+mn-lt"/>
                <a:ea typeface="+mn-ea"/>
                <a:cs typeface="+mn-cs"/>
                <a:sym typeface="Graphik Semibold"/>
              </a:defRPr>
            </a:lvl1pPr>
          </a:lstStyle>
          <a:p>
            <a:pPr/>
            <a:r>
              <a:t>3.</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3.2 Cadenas - Strings"/>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3.2 Cadenas - Strings</a:t>
            </a:r>
          </a:p>
        </p:txBody>
      </p:sp>
      <p:sp>
        <p:nvSpPr>
          <p:cNvPr id="269" name="Definición…"/>
          <p:cNvSpPr txBox="1"/>
          <p:nvPr/>
        </p:nvSpPr>
        <p:spPr>
          <a:xfrm>
            <a:off x="612969" y="2416799"/>
            <a:ext cx="23158062" cy="106619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a:r>
              <a:t>Cadenas o strings que son un tipo inmutable, las cuales almacenas secuencias de caracteres.</a:t>
            </a:r>
          </a:p>
          <a:p>
            <a:pPr>
              <a:defRPr b="1"/>
            </a:pPr>
            <a:r>
              <a:t>Asignación</a:t>
            </a:r>
          </a:p>
          <a:p>
            <a:pPr/>
            <a:r>
              <a:t>Para su creación es necesario escribirlo en comillas dobles o simples. </a:t>
            </a:r>
          </a:p>
          <a:p>
            <a:pPr/>
            <a:r>
              <a:rPr b="1"/>
              <a:t>Characteristics</a:t>
            </a:r>
            <a:r>
              <a:t> </a:t>
            </a:r>
          </a:p>
          <a:p>
            <a:pPr/>
            <a:r>
              <a:t>Su limite es la memoria de tu computadora.</a:t>
            </a:r>
          </a:p>
          <a:p>
            <a:pPr/>
            <a:r>
              <a:t>Una cadena puede estar vacía abc= ´´</a:t>
            </a:r>
          </a:p>
          <a:p>
            <a:pPr/>
            <a:r>
              <a:t>“\” puede ser usada para dar el seguimiento a una linea.</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3.2 Cadenas - Strings"/>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3.2 Cadenas - Strings</a:t>
            </a:r>
          </a:p>
        </p:txBody>
      </p:sp>
      <p:sp>
        <p:nvSpPr>
          <p:cNvPr id="272" name="Metodos"/>
          <p:cNvSpPr txBox="1"/>
          <p:nvPr/>
        </p:nvSpPr>
        <p:spPr>
          <a:xfrm>
            <a:off x="10159762" y="2266873"/>
            <a:ext cx="23158062" cy="15006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Metodos</a:t>
            </a:r>
          </a:p>
        </p:txBody>
      </p:sp>
      <p:sp>
        <p:nvSpPr>
          <p:cNvPr id="273" name="capitalize()…"/>
          <p:cNvSpPr txBox="1"/>
          <p:nvPr/>
        </p:nvSpPr>
        <p:spPr>
          <a:xfrm>
            <a:off x="12690531" y="3917797"/>
            <a:ext cx="4525779" cy="76139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558800" indent="-558800">
              <a:buClr>
                <a:srgbClr val="000000"/>
              </a:buClr>
              <a:buSzPct val="100000"/>
              <a:buChar char="•"/>
            </a:pPr>
            <a:r>
              <a:t>capitalize()</a:t>
            </a:r>
            <a:endParaRPr b="1" sz="1800">
              <a:latin typeface="PT Sans"/>
              <a:ea typeface="PT Sans"/>
              <a:cs typeface="PT Sans"/>
              <a:sym typeface="PT Sans"/>
            </a:endParaRPr>
          </a:p>
          <a:p>
            <a:pPr marL="558800" indent="-558800">
              <a:buClr>
                <a:srgbClr val="000000"/>
              </a:buClr>
              <a:buSzPct val="100000"/>
              <a:buChar char="•"/>
            </a:pPr>
            <a:r>
              <a:t>lower()</a:t>
            </a:r>
            <a:endParaRPr b="1" sz="1800">
              <a:latin typeface="PT Sans"/>
              <a:ea typeface="PT Sans"/>
              <a:cs typeface="PT Sans"/>
              <a:sym typeface="PT Sans"/>
            </a:endParaRPr>
          </a:p>
          <a:p>
            <a:pPr marL="558800" indent="-558800">
              <a:buClr>
                <a:srgbClr val="000000"/>
              </a:buClr>
              <a:buSzPct val="100000"/>
              <a:buChar char="•"/>
            </a:pPr>
            <a:r>
              <a:t>upper()</a:t>
            </a:r>
          </a:p>
          <a:p>
            <a:pPr marL="558800" indent="-558800">
              <a:buClr>
                <a:srgbClr val="000000"/>
              </a:buClr>
              <a:buSzPct val="100000"/>
              <a:buChar char="•"/>
            </a:pPr>
            <a:r>
              <a:t>split()</a:t>
            </a:r>
          </a:p>
          <a:p>
            <a:pPr marL="558800" indent="-558800">
              <a:buClr>
                <a:srgbClr val="000000"/>
              </a:buClr>
              <a:buSzPct val="100000"/>
              <a:buChar char="•"/>
            </a:pPr>
            <a:r>
              <a:t>len()</a:t>
            </a:r>
          </a:p>
          <a:p>
            <a:pPr marL="558800" indent="-558800">
              <a:buClr>
                <a:srgbClr val="000000"/>
              </a:buClr>
              <a:buSzPct val="100000"/>
              <a:buChar char="•"/>
            </a:pPr>
            <a:r>
              <a:t>strip()</a:t>
            </a:r>
          </a:p>
          <a:p>
            <a:pPr marL="558800" indent="-558800">
              <a:buClr>
                <a:srgbClr val="000000"/>
              </a:buClr>
              <a:buSzPct val="100000"/>
              <a:buChar char="•"/>
            </a:pPr>
            <a:r>
              <a:t>replace(““, “”)</a:t>
            </a:r>
          </a:p>
        </p:txBody>
      </p:sp>
      <p:sp>
        <p:nvSpPr>
          <p:cNvPr id="274" name="strings"/>
          <p:cNvSpPr txBox="1"/>
          <p:nvPr/>
        </p:nvSpPr>
        <p:spPr>
          <a:xfrm>
            <a:off x="5452762" y="6572179"/>
            <a:ext cx="4006720" cy="9083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strings</a:t>
            </a:r>
          </a:p>
        </p:txBody>
      </p:sp>
      <p:sp>
        <p:nvSpPr>
          <p:cNvPr id="275" name="Double Arrow"/>
          <p:cNvSpPr/>
          <p:nvPr/>
        </p:nvSpPr>
        <p:spPr>
          <a:xfrm>
            <a:off x="8102825" y="6914343"/>
            <a:ext cx="3832862" cy="560639"/>
          </a:xfrm>
          <a:prstGeom prst="leftRightArrow">
            <a:avLst>
              <a:gd name="adj1" fmla="val 32000"/>
              <a:gd name="adj2" fmla="val 99672"/>
            </a:avLst>
          </a:prstGeom>
          <a:gradFill>
            <a:gsLst>
              <a:gs pos="0">
                <a:schemeClr val="accent1">
                  <a:hueOff val="-15665233"/>
                  <a:satOff val="-9367"/>
                  <a:lumOff val="13315"/>
                </a:schemeClr>
              </a:gs>
              <a:gs pos="100000">
                <a:schemeClr val="accent1">
                  <a:hueOff val="-446844"/>
                  <a:satOff val="-6226"/>
                  <a:lumOff val="18873"/>
                </a:schemeClr>
              </a:gs>
            </a:gsLst>
            <a:lin ang="5400000"/>
          </a:gradFill>
          <a:ln w="12700">
            <a:miter lim="400000"/>
          </a:ln>
        </p:spPr>
        <p:txBody>
          <a:bodyPr lIns="50800" tIns="50800" rIns="50800" bIns="50800" anchor="ctr"/>
          <a:lstStyle/>
          <a:p>
            <a:pPr algn="ctr" defTabSz="457200">
              <a:spcBef>
                <a:spcPts val="0"/>
              </a:spcBef>
              <a:defRPr sz="3200">
                <a:latin typeface="Graphik Medium"/>
                <a:ea typeface="Graphik Medium"/>
                <a:cs typeface="Graphik Medium"/>
                <a:sym typeface="Graphik Medium"/>
              </a:defRPr>
            </a:pP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3.2 Cadenas - Strings"/>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3.2 Cadenas - Strings</a:t>
            </a:r>
          </a:p>
        </p:txBody>
      </p:sp>
      <p:sp>
        <p:nvSpPr>
          <p:cNvPr id="278" name="Caso practico y Concatenation"/>
          <p:cNvSpPr txBox="1"/>
          <p:nvPr/>
        </p:nvSpPr>
        <p:spPr>
          <a:xfrm>
            <a:off x="612969" y="3895328"/>
            <a:ext cx="23158062" cy="15006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Caso practico y Concatenation</a:t>
            </a:r>
          </a:p>
        </p:txBody>
      </p:sp>
      <p:sp>
        <p:nvSpPr>
          <p:cNvPr id="279" name="Metodos"/>
          <p:cNvSpPr txBox="1"/>
          <p:nvPr/>
        </p:nvSpPr>
        <p:spPr>
          <a:xfrm>
            <a:off x="612969" y="7942044"/>
            <a:ext cx="23158062" cy="15006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Metodos</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3.2 Números"/>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3.2 Números</a:t>
            </a:r>
          </a:p>
        </p:txBody>
      </p:sp>
      <p:sp>
        <p:nvSpPr>
          <p:cNvPr id="282" name="Definición…"/>
          <p:cNvSpPr txBox="1"/>
          <p:nvPr/>
        </p:nvSpPr>
        <p:spPr>
          <a:xfrm>
            <a:off x="612969" y="3017040"/>
            <a:ext cx="23158062" cy="48202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Es un tipo de datos que permite representar números enteros, es decir positivos y negativos , no decimales.</a:t>
            </a:r>
          </a:p>
          <a:p>
            <a:pPr>
              <a:defRPr b="1" sz="4500"/>
            </a:pPr>
            <a:r>
              <a:t>Asignación</a:t>
            </a:r>
          </a:p>
          <a:p>
            <a:pPr>
              <a:defRPr sz="4500"/>
            </a:pPr>
            <a:r>
              <a:t>Para su creación solo es necesario el número natural.  </a:t>
            </a:r>
          </a:p>
        </p:txBody>
      </p:sp>
      <p:sp>
        <p:nvSpPr>
          <p:cNvPr id="283" name="float"/>
          <p:cNvSpPr txBox="1"/>
          <p:nvPr/>
        </p:nvSpPr>
        <p:spPr>
          <a:xfrm>
            <a:off x="616211" y="7518214"/>
            <a:ext cx="2295907" cy="15006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float</a:t>
            </a:r>
          </a:p>
        </p:txBody>
      </p:sp>
      <p:sp>
        <p:nvSpPr>
          <p:cNvPr id="284" name="int"/>
          <p:cNvSpPr txBox="1"/>
          <p:nvPr/>
        </p:nvSpPr>
        <p:spPr>
          <a:xfrm>
            <a:off x="739339" y="1554343"/>
            <a:ext cx="1376325" cy="15006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int</a:t>
            </a:r>
          </a:p>
        </p:txBody>
      </p:sp>
      <p:sp>
        <p:nvSpPr>
          <p:cNvPr id="285" name="Definición…"/>
          <p:cNvSpPr txBox="1"/>
          <p:nvPr/>
        </p:nvSpPr>
        <p:spPr>
          <a:xfrm>
            <a:off x="612969" y="9067952"/>
            <a:ext cx="23158062" cy="40582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Representar un número positivo o negativo con decimales, es decir, números reales</a:t>
            </a:r>
          </a:p>
          <a:p>
            <a:pPr>
              <a:defRPr b="1" sz="4500"/>
            </a:pPr>
            <a:r>
              <a:t>Asignación</a:t>
            </a:r>
          </a:p>
          <a:p>
            <a:pPr>
              <a:defRPr sz="4500"/>
            </a:pPr>
            <a:r>
              <a:t>Para su creación solo es necesario el número natural.  </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3.3 Booleano"/>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3.3 Booleano</a:t>
            </a:r>
          </a:p>
        </p:txBody>
      </p:sp>
      <p:sp>
        <p:nvSpPr>
          <p:cNvPr id="288" name="Definición…"/>
          <p:cNvSpPr txBox="1"/>
          <p:nvPr/>
        </p:nvSpPr>
        <p:spPr>
          <a:xfrm>
            <a:off x="612969" y="2866894"/>
            <a:ext cx="23158062" cy="104590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Tipo de dato que permite almacenar dos valores True o False.</a:t>
            </a:r>
          </a:p>
          <a:p>
            <a:pPr>
              <a:defRPr b="1" sz="4500"/>
            </a:pPr>
            <a:r>
              <a:t>Asignación</a:t>
            </a:r>
          </a:p>
          <a:p>
            <a:pPr>
              <a:defRPr sz="4500"/>
            </a:pPr>
            <a:r>
              <a:t>Para su creación variable mas True o False </a:t>
            </a:r>
          </a:p>
          <a:p>
            <a:pPr>
              <a:defRPr sz="4500"/>
            </a:pPr>
            <a:r>
              <a:t>example1 = True</a:t>
            </a:r>
          </a:p>
          <a:p>
            <a:pPr>
              <a:defRPr sz="4500"/>
            </a:pPr>
            <a:r>
              <a:t>example2 = False. </a:t>
            </a:r>
          </a:p>
          <a:p>
            <a:pPr>
              <a:defRPr b="1" sz="4500"/>
            </a:pPr>
            <a:r>
              <a:t>Características</a:t>
            </a:r>
          </a:p>
          <a:p>
            <a:pPr marL="523875" indent="-523875">
              <a:buClr>
                <a:srgbClr val="000000"/>
              </a:buClr>
              <a:buSzPct val="100000"/>
              <a:buChar char="•"/>
              <a:defRPr sz="4500"/>
            </a:pPr>
            <a:r>
              <a:t>Evalua expresiones</a:t>
            </a:r>
          </a:p>
          <a:p>
            <a:pPr marL="523875" indent="-523875">
              <a:buClr>
                <a:srgbClr val="000000"/>
              </a:buClr>
              <a:buSzPct val="100000"/>
              <a:buChar char="•"/>
              <a:defRPr sz="4500"/>
            </a:pPr>
            <a:r>
              <a:t>Uso de if or elif</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4.COLECCIÓN DE DATOS"/>
          <p:cNvSpPr txBox="1"/>
          <p:nvPr>
            <p:ph type="title"/>
          </p:nvPr>
        </p:nvSpPr>
        <p:spPr>
          <a:xfrm>
            <a:off x="1284271" y="89791"/>
            <a:ext cx="21815458" cy="1536980"/>
          </a:xfrm>
          <a:prstGeom prst="rect">
            <a:avLst/>
          </a:prstGeom>
        </p:spPr>
        <p:txBody>
          <a:bodyPr anchor="ctr"/>
          <a:lstStyle/>
          <a:p>
            <a:pPr lvl="1" indent="333756" defTabSz="1779987">
              <a:lnSpc>
                <a:spcPct val="90000"/>
              </a:lnSpc>
              <a:defRPr spc="-254" sz="8468">
                <a:gradFill flip="none" rotWithShape="1">
                  <a:gsLst>
                    <a:gs pos="0">
                      <a:srgbClr val="1E98FD"/>
                    </a:gs>
                    <a:gs pos="100000">
                      <a:srgbClr val="FF00F7"/>
                    </a:gs>
                  </a:gsLst>
                  <a:lin ang="3960000" scaled="0"/>
                </a:gradFill>
              </a:defRPr>
            </a:pPr>
            <a:r>
              <a:t>4.COLECCIÓN DE DATOS</a:t>
            </a:r>
          </a:p>
        </p:txBody>
      </p:sp>
      <p:sp>
        <p:nvSpPr>
          <p:cNvPr id="291" name="4.1 Listas…"/>
          <p:cNvSpPr txBox="1"/>
          <p:nvPr>
            <p:ph type="body" idx="21"/>
          </p:nvPr>
        </p:nvSpPr>
        <p:spPr>
          <a:xfrm>
            <a:off x="1220088" y="1815397"/>
            <a:ext cx="21513170" cy="11125307"/>
          </a:xfrm>
          <a:prstGeom prst="rect">
            <a:avLst/>
          </a:prstGeom>
          <a:extLst>
            <a:ext uri="{C572A759-6A51-4108-AA02-DFA0A04FC94B}">
              <ma14:wrappingTextBoxFlag xmlns:ma14="http://schemas.microsoft.com/office/mac/drawingml/2011/main" val="1"/>
            </a:ext>
          </a:extLst>
        </p:spPr>
        <p:txBody>
          <a:bodyPr/>
          <a:lstStyle/>
          <a:p>
            <a:pPr algn="just">
              <a:lnSpc>
                <a:spcPct val="120000"/>
              </a:lnSpc>
              <a:defRPr spc="-252" sz="8400">
                <a:gradFill flip="none" rotWithShape="1">
                  <a:gsLst>
                    <a:gs pos="0">
                      <a:srgbClr val="C400A6"/>
                    </a:gs>
                    <a:gs pos="100000">
                      <a:srgbClr val="842B17"/>
                    </a:gs>
                  </a:gsLst>
                  <a:lin ang="3960000" scaled="0"/>
                </a:gradFill>
                <a:latin typeface="+mn-lt"/>
                <a:ea typeface="+mn-ea"/>
                <a:cs typeface="+mn-cs"/>
                <a:sym typeface="Graphik Semibold"/>
              </a:defRPr>
            </a:pPr>
            <a:r>
              <a:t>4.1 Listas</a:t>
            </a:r>
          </a:p>
          <a:p>
            <a:pPr algn="just">
              <a:lnSpc>
                <a:spcPct val="120000"/>
              </a:lnSpc>
              <a:defRPr spc="-252" sz="8400">
                <a:gradFill flip="none" rotWithShape="1">
                  <a:gsLst>
                    <a:gs pos="0">
                      <a:srgbClr val="C400A6"/>
                    </a:gs>
                    <a:gs pos="100000">
                      <a:srgbClr val="842B17"/>
                    </a:gs>
                  </a:gsLst>
                  <a:lin ang="3960000" scaled="0"/>
                </a:gradFill>
                <a:latin typeface="+mn-lt"/>
                <a:ea typeface="+mn-ea"/>
                <a:cs typeface="+mn-cs"/>
                <a:sym typeface="Graphik Semibold"/>
              </a:defRPr>
            </a:pPr>
            <a:r>
              <a:t>4.2 Tupla</a:t>
            </a:r>
          </a:p>
          <a:p>
            <a:pPr algn="just">
              <a:lnSpc>
                <a:spcPct val="120000"/>
              </a:lnSpc>
              <a:defRPr spc="-252" sz="8400">
                <a:gradFill flip="none" rotWithShape="1">
                  <a:gsLst>
                    <a:gs pos="0">
                      <a:srgbClr val="C400A6"/>
                    </a:gs>
                    <a:gs pos="100000">
                      <a:srgbClr val="842B17"/>
                    </a:gs>
                  </a:gsLst>
                  <a:lin ang="3960000" scaled="0"/>
                </a:gradFill>
                <a:latin typeface="+mn-lt"/>
                <a:ea typeface="+mn-ea"/>
                <a:cs typeface="+mn-cs"/>
                <a:sym typeface="Graphik Semibold"/>
              </a:defRPr>
            </a:pPr>
            <a:r>
              <a:t>4.3 Diccionarios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ALGORITMOS"/>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ALGORITMOS</a:t>
            </a:r>
          </a:p>
        </p:txBody>
      </p:sp>
      <p:sp>
        <p:nvSpPr>
          <p:cNvPr id="181" name="Presentacione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Presentaciones </a:t>
            </a:r>
          </a:p>
        </p:txBody>
      </p:sp>
      <p:sp>
        <p:nvSpPr>
          <p:cNvPr id="182" name="Lenguaje Natural…"/>
          <p:cNvSpPr txBox="1"/>
          <p:nvPr>
            <p:ph type="body" idx="1"/>
          </p:nvPr>
        </p:nvSpPr>
        <p:spPr>
          <a:xfrm>
            <a:off x="1270000" y="4271367"/>
            <a:ext cx="21844000" cy="8432801"/>
          </a:xfrm>
          <a:prstGeom prst="rect">
            <a:avLst/>
          </a:prstGeom>
        </p:spPr>
        <p:txBody>
          <a:bodyPr/>
          <a:lstStyle/>
          <a:p>
            <a:pPr/>
            <a:r>
              <a:t>Lenguaje Natural</a:t>
            </a:r>
          </a:p>
          <a:p>
            <a:pPr/>
            <a:r>
              <a:t>Pseudocódigo </a:t>
            </a:r>
          </a:p>
          <a:p>
            <a:pPr/>
            <a:r>
              <a:t>Diagramas de flujo o Workflow</a:t>
            </a:r>
          </a:p>
        </p:txBody>
      </p:sp>
      <p:pic>
        <p:nvPicPr>
          <p:cNvPr id="183" name="pasted-movie.png" descr="pasted-movie.png"/>
          <p:cNvPicPr>
            <a:picLocks noChangeAspect="1"/>
          </p:cNvPicPr>
          <p:nvPr/>
        </p:nvPicPr>
        <p:blipFill>
          <a:blip r:embed="rId2">
            <a:extLst/>
          </a:blip>
          <a:stretch>
            <a:fillRect/>
          </a:stretch>
        </p:blipFill>
        <p:spPr>
          <a:xfrm>
            <a:off x="2482136" y="8276601"/>
            <a:ext cx="4301393" cy="4301394"/>
          </a:xfrm>
          <a:prstGeom prst="rect">
            <a:avLst/>
          </a:prstGeom>
          <a:ln w="12700">
            <a:miter lim="400000"/>
          </a:ln>
        </p:spPr>
      </p:pic>
      <p:pic>
        <p:nvPicPr>
          <p:cNvPr id="184" name="pasted-movie.png" descr="pasted-movie.png"/>
          <p:cNvPicPr>
            <a:picLocks noChangeAspect="1"/>
          </p:cNvPicPr>
          <p:nvPr/>
        </p:nvPicPr>
        <p:blipFill>
          <a:blip r:embed="rId3">
            <a:extLst/>
          </a:blip>
          <a:stretch>
            <a:fillRect/>
          </a:stretch>
        </p:blipFill>
        <p:spPr>
          <a:xfrm>
            <a:off x="16926878" y="8134400"/>
            <a:ext cx="6875336" cy="4585796"/>
          </a:xfrm>
          <a:prstGeom prst="rect">
            <a:avLst/>
          </a:prstGeom>
          <a:ln w="12700">
            <a:miter lim="400000"/>
          </a:ln>
        </p:spPr>
      </p:pic>
      <p:pic>
        <p:nvPicPr>
          <p:cNvPr id="185" name="pasted-movie.png" descr="pasted-movie.png"/>
          <p:cNvPicPr>
            <a:picLocks noChangeAspect="1"/>
          </p:cNvPicPr>
          <p:nvPr/>
        </p:nvPicPr>
        <p:blipFill>
          <a:blip r:embed="rId4">
            <a:extLst/>
          </a:blip>
          <a:stretch>
            <a:fillRect/>
          </a:stretch>
        </p:blipFill>
        <p:spPr>
          <a:xfrm>
            <a:off x="11138653" y="8302007"/>
            <a:ext cx="2731925" cy="4875812"/>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4.1 Listas"/>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ctr" defTabSz="1804370">
              <a:lnSpc>
                <a:spcPct val="90000"/>
              </a:lnSpc>
              <a:spcBef>
                <a:spcPts val="0"/>
              </a:spcBef>
              <a:defRPr spc="-257" sz="8584">
                <a:gradFill flip="none" rotWithShape="1">
                  <a:gsLst>
                    <a:gs pos="0">
                      <a:srgbClr val="1E98FD"/>
                    </a:gs>
                    <a:gs pos="100000">
                      <a:srgbClr val="FF00F7"/>
                    </a:gs>
                  </a:gsLst>
                  <a:lin ang="3960000" scaled="0"/>
                </a:gradFill>
                <a:latin typeface="+mn-lt"/>
                <a:ea typeface="+mn-ea"/>
                <a:cs typeface="+mn-cs"/>
                <a:sym typeface="Graphik Semibold"/>
              </a:defRPr>
            </a:lvl1pPr>
          </a:lstStyle>
          <a:p>
            <a:pPr/>
            <a:r>
              <a:t>4.1 Listas</a:t>
            </a:r>
          </a:p>
        </p:txBody>
      </p:sp>
      <p:sp>
        <p:nvSpPr>
          <p:cNvPr id="294" name="Definición…"/>
          <p:cNvSpPr txBox="1"/>
          <p:nvPr/>
        </p:nvSpPr>
        <p:spPr>
          <a:xfrm>
            <a:off x="612969" y="1884711"/>
            <a:ext cx="23158062" cy="112210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Son un tipo de dato que permite almacenar datos de cualquier tipo. Son mutables y dinámicas. Están separadas por comas.</a:t>
            </a:r>
          </a:p>
          <a:p>
            <a:pPr>
              <a:defRPr b="1" sz="4500"/>
            </a:pPr>
            <a:r>
              <a:t>Asignación</a:t>
            </a:r>
          </a:p>
          <a:p>
            <a:pPr>
              <a:defRPr sz="4500"/>
            </a:pPr>
            <a:r>
              <a:t>Para su creación </a:t>
            </a:r>
            <a:r>
              <a:rPr b="1"/>
              <a:t>example_list = [] </a:t>
            </a:r>
            <a:endParaRPr b="1"/>
          </a:p>
          <a:p>
            <a:pPr>
              <a:defRPr sz="4500"/>
            </a:pPr>
            <a:r>
              <a:rPr b="1"/>
              <a:t>Características</a:t>
            </a:r>
            <a:endParaRPr b="1"/>
          </a:p>
          <a:p>
            <a:pPr marL="523875" indent="-523875">
              <a:buClr>
                <a:srgbClr val="000000"/>
              </a:buClr>
              <a:buSzPct val="100000"/>
              <a:buChar char="•"/>
              <a:defRPr sz="4500"/>
            </a:pPr>
            <a:r>
              <a:t>Orden</a:t>
            </a:r>
          </a:p>
          <a:p>
            <a:pPr marL="523875" indent="-523875">
              <a:buClr>
                <a:srgbClr val="000000"/>
              </a:buClr>
              <a:buSzPct val="100000"/>
              <a:buChar char="•"/>
              <a:defRPr sz="4500"/>
            </a:pPr>
            <a:r>
              <a:t>Definidas</a:t>
            </a:r>
          </a:p>
          <a:p>
            <a:pPr marL="523875" indent="-523875">
              <a:buClr>
                <a:srgbClr val="000000"/>
              </a:buClr>
              <a:buSzPct val="100000"/>
              <a:buChar char="•"/>
              <a:defRPr sz="4500"/>
            </a:pPr>
            <a:r>
              <a:t>Pueden contener index</a:t>
            </a:r>
          </a:p>
          <a:p>
            <a:pPr marL="523875" indent="-523875">
              <a:buClr>
                <a:srgbClr val="000000"/>
              </a:buClr>
              <a:buSzPct val="100000"/>
              <a:buChar char="•"/>
              <a:defRPr sz="4500"/>
            </a:pPr>
            <a:r>
              <a:t>Mutables</a:t>
            </a:r>
          </a:p>
          <a:p>
            <a:pPr marL="523875" indent="-523875">
              <a:buClr>
                <a:srgbClr val="000000"/>
              </a:buClr>
              <a:buSzPct val="100000"/>
              <a:buChar char="•"/>
              <a:defRPr sz="4500"/>
            </a:pPr>
            <a:r>
              <a:t>Dinámicas</a:t>
            </a:r>
          </a:p>
        </p:txBody>
      </p:sp>
      <p:pic>
        <p:nvPicPr>
          <p:cNvPr id="295" name="pasted-movie.png" descr="pasted-movie.png"/>
          <p:cNvPicPr>
            <a:picLocks noChangeAspect="1"/>
          </p:cNvPicPr>
          <p:nvPr/>
        </p:nvPicPr>
        <p:blipFill>
          <a:blip r:embed="rId2">
            <a:extLst/>
          </a:blip>
          <a:stretch>
            <a:fillRect/>
          </a:stretch>
        </p:blipFill>
        <p:spPr>
          <a:xfrm>
            <a:off x="15011587" y="6768648"/>
            <a:ext cx="9029701" cy="5613401"/>
          </a:xfrm>
          <a:prstGeom prst="rect">
            <a:avLst/>
          </a:prstGeom>
          <a:ln w="12700">
            <a:miter lim="400000"/>
          </a:ln>
        </p:spPr>
      </p:pic>
      <p:sp>
        <p:nvSpPr>
          <p:cNvPr id="296" name="0"/>
          <p:cNvSpPr txBox="1"/>
          <p:nvPr/>
        </p:nvSpPr>
        <p:spPr>
          <a:xfrm>
            <a:off x="17587900" y="9798675"/>
            <a:ext cx="529438" cy="9083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297" name="1"/>
          <p:cNvSpPr txBox="1"/>
          <p:nvPr/>
        </p:nvSpPr>
        <p:spPr>
          <a:xfrm>
            <a:off x="18661535" y="9798675"/>
            <a:ext cx="357531" cy="9083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298" name="2"/>
          <p:cNvSpPr txBox="1"/>
          <p:nvPr/>
        </p:nvSpPr>
        <p:spPr>
          <a:xfrm>
            <a:off x="19563261" y="9798675"/>
            <a:ext cx="452020" cy="9083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299" name="3"/>
          <p:cNvSpPr txBox="1"/>
          <p:nvPr/>
        </p:nvSpPr>
        <p:spPr>
          <a:xfrm>
            <a:off x="20572693" y="9798675"/>
            <a:ext cx="482499" cy="9083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3</a:t>
            </a:r>
          </a:p>
        </p:txBody>
      </p:sp>
      <p:sp>
        <p:nvSpPr>
          <p:cNvPr id="300" name="4"/>
          <p:cNvSpPr txBox="1"/>
          <p:nvPr/>
        </p:nvSpPr>
        <p:spPr>
          <a:xfrm>
            <a:off x="21612603" y="9798675"/>
            <a:ext cx="490424" cy="9083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4.1 Listas"/>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ctr" defTabSz="1804370">
              <a:lnSpc>
                <a:spcPct val="90000"/>
              </a:lnSpc>
              <a:spcBef>
                <a:spcPts val="0"/>
              </a:spcBef>
              <a:defRPr spc="-257" sz="8584">
                <a:gradFill flip="none" rotWithShape="1">
                  <a:gsLst>
                    <a:gs pos="0">
                      <a:srgbClr val="1E98FD"/>
                    </a:gs>
                    <a:gs pos="100000">
                      <a:srgbClr val="FF00F7"/>
                    </a:gs>
                  </a:gsLst>
                  <a:lin ang="3960000" scaled="0"/>
                </a:gradFill>
                <a:latin typeface="+mn-lt"/>
                <a:ea typeface="+mn-ea"/>
                <a:cs typeface="+mn-cs"/>
                <a:sym typeface="Graphik Semibold"/>
              </a:defRPr>
            </a:lvl1pPr>
          </a:lstStyle>
          <a:p>
            <a:pPr/>
            <a:r>
              <a:t>4.1 Listas</a:t>
            </a:r>
          </a:p>
        </p:txBody>
      </p:sp>
      <p:sp>
        <p:nvSpPr>
          <p:cNvPr id="303" name="Definición…"/>
          <p:cNvSpPr txBox="1"/>
          <p:nvPr/>
        </p:nvSpPr>
        <p:spPr>
          <a:xfrm>
            <a:off x="612969" y="1884711"/>
            <a:ext cx="23158062" cy="112210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Son un tipo de dato que permite almacenar datos de cualquier tipo. Son mutables y dinámicas. Están separadas por comas.</a:t>
            </a:r>
          </a:p>
          <a:p>
            <a:pPr>
              <a:defRPr b="1" sz="4500"/>
            </a:pPr>
            <a:r>
              <a:t>Asignación</a:t>
            </a:r>
          </a:p>
          <a:p>
            <a:pPr>
              <a:defRPr sz="4500"/>
            </a:pPr>
            <a:r>
              <a:t>Para su creación </a:t>
            </a:r>
            <a:r>
              <a:rPr b="1"/>
              <a:t>example_lista = [] </a:t>
            </a:r>
            <a:endParaRPr b="1"/>
          </a:p>
          <a:p>
            <a:pPr>
              <a:defRPr sz="4500"/>
            </a:pPr>
            <a:r>
              <a:rPr b="1"/>
              <a:t>Características</a:t>
            </a:r>
            <a:endParaRPr b="1"/>
          </a:p>
          <a:p>
            <a:pPr marL="523875" indent="-523875">
              <a:buClr>
                <a:srgbClr val="000000"/>
              </a:buClr>
              <a:buSzPct val="100000"/>
              <a:buChar char="•"/>
              <a:defRPr sz="4500"/>
            </a:pPr>
            <a:r>
              <a:t>Orden</a:t>
            </a:r>
          </a:p>
          <a:p>
            <a:pPr marL="523875" indent="-523875">
              <a:buClr>
                <a:srgbClr val="000000"/>
              </a:buClr>
              <a:buSzPct val="100000"/>
              <a:buChar char="•"/>
              <a:defRPr sz="4500"/>
            </a:pPr>
            <a:r>
              <a:t>Definidas</a:t>
            </a:r>
          </a:p>
          <a:p>
            <a:pPr marL="523875" indent="-523875">
              <a:buClr>
                <a:srgbClr val="000000"/>
              </a:buClr>
              <a:buSzPct val="100000"/>
              <a:buChar char="•"/>
              <a:defRPr sz="4500"/>
            </a:pPr>
            <a:r>
              <a:t>Pueden contener index</a:t>
            </a:r>
          </a:p>
          <a:p>
            <a:pPr marL="523875" indent="-523875">
              <a:buClr>
                <a:srgbClr val="000000"/>
              </a:buClr>
              <a:buSzPct val="100000"/>
              <a:buChar char="•"/>
              <a:defRPr sz="4500"/>
            </a:pPr>
            <a:r>
              <a:t>Mutables</a:t>
            </a:r>
          </a:p>
          <a:p>
            <a:pPr marL="523875" indent="-523875">
              <a:buClr>
                <a:srgbClr val="000000"/>
              </a:buClr>
              <a:buSzPct val="100000"/>
              <a:buChar char="•"/>
              <a:defRPr sz="4500"/>
            </a:pPr>
            <a:r>
              <a:t>Dinámicas</a:t>
            </a:r>
          </a:p>
        </p:txBody>
      </p:sp>
      <p:pic>
        <p:nvPicPr>
          <p:cNvPr id="304" name="pasted-movie.png" descr="pasted-movie.png"/>
          <p:cNvPicPr>
            <a:picLocks noChangeAspect="1"/>
          </p:cNvPicPr>
          <p:nvPr/>
        </p:nvPicPr>
        <p:blipFill>
          <a:blip r:embed="rId2">
            <a:extLst/>
          </a:blip>
          <a:stretch>
            <a:fillRect/>
          </a:stretch>
        </p:blipFill>
        <p:spPr>
          <a:xfrm>
            <a:off x="15011587" y="6768648"/>
            <a:ext cx="9029701" cy="5613401"/>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4.1 Listas"/>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4.1 Listas</a:t>
            </a:r>
          </a:p>
        </p:txBody>
      </p:sp>
      <p:sp>
        <p:nvSpPr>
          <p:cNvPr id="307" name="Metodos de Acceso y Modificación"/>
          <p:cNvSpPr txBox="1"/>
          <p:nvPr/>
        </p:nvSpPr>
        <p:spPr>
          <a:xfrm>
            <a:off x="1286295" y="2398044"/>
            <a:ext cx="23158062" cy="15006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Metodos de Acceso y Modificación</a:t>
            </a:r>
          </a:p>
        </p:txBody>
      </p:sp>
      <p:sp>
        <p:nvSpPr>
          <p:cNvPr id="308" name="append()…"/>
          <p:cNvSpPr txBox="1"/>
          <p:nvPr/>
        </p:nvSpPr>
        <p:spPr>
          <a:xfrm>
            <a:off x="12624271" y="5010304"/>
            <a:ext cx="4525779" cy="53787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558800" indent="-558800">
              <a:buClr>
                <a:srgbClr val="000000"/>
              </a:buClr>
              <a:buSzPct val="100000"/>
              <a:buChar char="•"/>
            </a:pPr>
            <a:r>
              <a:t>append()</a:t>
            </a:r>
          </a:p>
          <a:p>
            <a:pPr marL="558800" indent="-558800">
              <a:buClr>
                <a:srgbClr val="000000"/>
              </a:buClr>
              <a:buSzPct val="100000"/>
              <a:buChar char="•"/>
            </a:pPr>
            <a:r>
              <a:t>insert()</a:t>
            </a:r>
          </a:p>
          <a:p>
            <a:pPr marL="558800" indent="-558800">
              <a:buClr>
                <a:srgbClr val="000000"/>
              </a:buClr>
              <a:buSzPct val="100000"/>
              <a:buChar char="•"/>
            </a:pPr>
            <a:r>
              <a:t>remove()</a:t>
            </a:r>
          </a:p>
          <a:p>
            <a:pPr marL="558800" indent="-558800">
              <a:buClr>
                <a:srgbClr val="000000"/>
              </a:buClr>
              <a:buSzPct val="100000"/>
              <a:buChar char="•"/>
            </a:pPr>
            <a:r>
              <a:t>pop()</a:t>
            </a:r>
          </a:p>
          <a:p>
            <a:pPr marL="558800" indent="-558800">
              <a:buClr>
                <a:srgbClr val="000000"/>
              </a:buClr>
              <a:buSzPct val="100000"/>
              <a:buChar char="•"/>
            </a:pPr>
            <a:r>
              <a:t>sort()</a:t>
            </a:r>
          </a:p>
        </p:txBody>
      </p:sp>
      <p:sp>
        <p:nvSpPr>
          <p:cNvPr id="309" name="is_list = []"/>
          <p:cNvSpPr txBox="1"/>
          <p:nvPr/>
        </p:nvSpPr>
        <p:spPr>
          <a:xfrm>
            <a:off x="3072076" y="6740510"/>
            <a:ext cx="4006720" cy="9083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is_list = []</a:t>
            </a:r>
          </a:p>
        </p:txBody>
      </p:sp>
      <p:sp>
        <p:nvSpPr>
          <p:cNvPr id="310" name="Double Arrow"/>
          <p:cNvSpPr/>
          <p:nvPr/>
        </p:nvSpPr>
        <p:spPr>
          <a:xfrm>
            <a:off x="6636546" y="6914343"/>
            <a:ext cx="3832862" cy="560639"/>
          </a:xfrm>
          <a:prstGeom prst="leftRightArrow">
            <a:avLst>
              <a:gd name="adj1" fmla="val 32000"/>
              <a:gd name="adj2" fmla="val 99672"/>
            </a:avLst>
          </a:prstGeom>
          <a:gradFill>
            <a:gsLst>
              <a:gs pos="0">
                <a:schemeClr val="accent1">
                  <a:hueOff val="-15665233"/>
                  <a:satOff val="-9367"/>
                  <a:lumOff val="13315"/>
                </a:schemeClr>
              </a:gs>
              <a:gs pos="100000">
                <a:schemeClr val="accent1">
                  <a:hueOff val="-446844"/>
                  <a:satOff val="-6226"/>
                  <a:lumOff val="18873"/>
                </a:schemeClr>
              </a:gs>
            </a:gsLst>
            <a:lin ang="5400000"/>
          </a:gradFill>
          <a:ln w="12700">
            <a:miter lim="400000"/>
          </a:ln>
        </p:spPr>
        <p:txBody>
          <a:bodyPr lIns="50800" tIns="50800" rIns="50800" bIns="50800" anchor="ctr"/>
          <a:lstStyle/>
          <a:p>
            <a:pPr algn="ctr" defTabSz="457200">
              <a:spcBef>
                <a:spcPts val="0"/>
              </a:spcBef>
              <a:defRPr sz="3200">
                <a:latin typeface="Graphik Medium"/>
                <a:ea typeface="Graphik Medium"/>
                <a:cs typeface="Graphik Medium"/>
                <a:sym typeface="Graphik Medium"/>
              </a:defRPr>
            </a:pP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2" name="4.1 Listas"/>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4.1 Listas</a:t>
            </a:r>
          </a:p>
        </p:txBody>
      </p:sp>
      <p:sp>
        <p:nvSpPr>
          <p:cNvPr id="313" name="Metodos de Acceso y Modificación"/>
          <p:cNvSpPr txBox="1"/>
          <p:nvPr/>
        </p:nvSpPr>
        <p:spPr>
          <a:xfrm>
            <a:off x="1286295" y="2398044"/>
            <a:ext cx="23158062" cy="15006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Metodos de Acceso y Modificación</a:t>
            </a:r>
          </a:p>
        </p:txBody>
      </p:sp>
      <p:sp>
        <p:nvSpPr>
          <p:cNvPr id="314" name="append()…"/>
          <p:cNvSpPr txBox="1"/>
          <p:nvPr/>
        </p:nvSpPr>
        <p:spPr>
          <a:xfrm>
            <a:off x="12624271" y="5010304"/>
            <a:ext cx="4525779" cy="53787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558800" indent="-558800">
              <a:buClr>
                <a:srgbClr val="000000"/>
              </a:buClr>
              <a:buSzPct val="100000"/>
              <a:buChar char="•"/>
            </a:pPr>
            <a:r>
              <a:t>append()</a:t>
            </a:r>
          </a:p>
          <a:p>
            <a:pPr marL="558800" indent="-558800">
              <a:buClr>
                <a:srgbClr val="000000"/>
              </a:buClr>
              <a:buSzPct val="100000"/>
              <a:buChar char="•"/>
            </a:pPr>
            <a:r>
              <a:t>insert()</a:t>
            </a:r>
          </a:p>
          <a:p>
            <a:pPr marL="558800" indent="-558800">
              <a:buClr>
                <a:srgbClr val="000000"/>
              </a:buClr>
              <a:buSzPct val="100000"/>
              <a:buChar char="•"/>
            </a:pPr>
            <a:r>
              <a:t>remove()</a:t>
            </a:r>
          </a:p>
          <a:p>
            <a:pPr marL="558800" indent="-558800">
              <a:buClr>
                <a:srgbClr val="000000"/>
              </a:buClr>
              <a:buSzPct val="100000"/>
              <a:buChar char="•"/>
            </a:pPr>
            <a:r>
              <a:t>pop()</a:t>
            </a:r>
          </a:p>
          <a:p>
            <a:pPr marL="558800" indent="-558800">
              <a:buClr>
                <a:srgbClr val="000000"/>
              </a:buClr>
              <a:buSzPct val="100000"/>
              <a:buChar char="•"/>
            </a:pPr>
            <a:r>
              <a:t>sort()</a:t>
            </a:r>
          </a:p>
        </p:txBody>
      </p:sp>
      <p:sp>
        <p:nvSpPr>
          <p:cNvPr id="315" name="is_list = []"/>
          <p:cNvSpPr txBox="1"/>
          <p:nvPr/>
        </p:nvSpPr>
        <p:spPr>
          <a:xfrm>
            <a:off x="3072076" y="6740510"/>
            <a:ext cx="4006720" cy="9083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is_list = []</a:t>
            </a:r>
          </a:p>
        </p:txBody>
      </p:sp>
      <p:sp>
        <p:nvSpPr>
          <p:cNvPr id="316" name="Double Arrow"/>
          <p:cNvSpPr/>
          <p:nvPr/>
        </p:nvSpPr>
        <p:spPr>
          <a:xfrm>
            <a:off x="6636546" y="6914343"/>
            <a:ext cx="3832862" cy="560639"/>
          </a:xfrm>
          <a:prstGeom prst="leftRightArrow">
            <a:avLst>
              <a:gd name="adj1" fmla="val 32000"/>
              <a:gd name="adj2" fmla="val 99672"/>
            </a:avLst>
          </a:prstGeom>
          <a:gradFill>
            <a:gsLst>
              <a:gs pos="0">
                <a:schemeClr val="accent1">
                  <a:hueOff val="-15665233"/>
                  <a:satOff val="-9367"/>
                  <a:lumOff val="13315"/>
                </a:schemeClr>
              </a:gs>
              <a:gs pos="100000">
                <a:schemeClr val="accent1">
                  <a:hueOff val="-446844"/>
                  <a:satOff val="-6226"/>
                  <a:lumOff val="18873"/>
                </a:schemeClr>
              </a:gs>
            </a:gsLst>
            <a:lin ang="5400000"/>
          </a:gradFill>
          <a:ln w="12700">
            <a:miter lim="400000"/>
          </a:ln>
        </p:spPr>
        <p:txBody>
          <a:bodyPr lIns="50800" tIns="50800" rIns="50800" bIns="50800" anchor="ctr"/>
          <a:lstStyle/>
          <a:p>
            <a:pPr algn="ctr" defTabSz="457200">
              <a:spcBef>
                <a:spcPts val="0"/>
              </a:spcBef>
              <a:defRPr sz="3200">
                <a:latin typeface="Graphik Medium"/>
                <a:ea typeface="Graphik Medium"/>
                <a:cs typeface="Graphik Medium"/>
                <a:sym typeface="Graphik Medium"/>
              </a:defRPr>
            </a:pP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4.2 Tuplas"/>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ctr" defTabSz="1804370">
              <a:lnSpc>
                <a:spcPct val="90000"/>
              </a:lnSpc>
              <a:spcBef>
                <a:spcPts val="0"/>
              </a:spcBef>
              <a:defRPr spc="-257" sz="8584">
                <a:gradFill flip="none" rotWithShape="1">
                  <a:gsLst>
                    <a:gs pos="0">
                      <a:srgbClr val="1E98FD"/>
                    </a:gs>
                    <a:gs pos="100000">
                      <a:srgbClr val="FF00F7"/>
                    </a:gs>
                  </a:gsLst>
                  <a:lin ang="3960000" scaled="0"/>
                </a:gradFill>
                <a:latin typeface="+mn-lt"/>
                <a:ea typeface="+mn-ea"/>
                <a:cs typeface="+mn-cs"/>
                <a:sym typeface="Graphik Semibold"/>
              </a:defRPr>
            </a:lvl1pPr>
          </a:lstStyle>
          <a:p>
            <a:pPr/>
            <a:r>
              <a:t>4.2 Tuplas</a:t>
            </a:r>
          </a:p>
        </p:txBody>
      </p:sp>
      <p:sp>
        <p:nvSpPr>
          <p:cNvPr id="319" name="Definición…"/>
          <p:cNvSpPr txBox="1"/>
          <p:nvPr/>
        </p:nvSpPr>
        <p:spPr>
          <a:xfrm>
            <a:off x="612969" y="2418111"/>
            <a:ext cx="23158062" cy="101542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Son un tipo o estructura de datos que permite almacenar datos de una manera muy parecida a las listas, pero estas son inmutables</a:t>
            </a:r>
          </a:p>
          <a:p>
            <a:pPr>
              <a:defRPr b="1" sz="4500"/>
            </a:pPr>
            <a:r>
              <a:t>Asignación</a:t>
            </a:r>
          </a:p>
          <a:p>
            <a:pPr>
              <a:defRPr sz="4500"/>
            </a:pPr>
            <a:r>
              <a:t>Para su creación </a:t>
            </a:r>
            <a:r>
              <a:rPr b="1"/>
              <a:t>example_tuple = (1,2,3) </a:t>
            </a:r>
            <a:endParaRPr b="1"/>
          </a:p>
          <a:p>
            <a:pPr>
              <a:defRPr sz="4500"/>
            </a:pPr>
            <a:r>
              <a:rPr b="1"/>
              <a:t>Características</a:t>
            </a:r>
            <a:endParaRPr b="1"/>
          </a:p>
          <a:p>
            <a:pPr marL="523875" indent="-523875">
              <a:buClr>
                <a:srgbClr val="000000"/>
              </a:buClr>
              <a:buSzPct val="100000"/>
              <a:buChar char="•"/>
              <a:defRPr sz="4500"/>
            </a:pPr>
            <a:r>
              <a:t>Definidas</a:t>
            </a:r>
          </a:p>
          <a:p>
            <a:pPr marL="523875" indent="-523875">
              <a:buClr>
                <a:srgbClr val="000000"/>
              </a:buClr>
              <a:buSzPct val="100000"/>
              <a:buChar char="•"/>
              <a:defRPr sz="4500"/>
            </a:pPr>
            <a:r>
              <a:t>Rápidas para el uso asignado.</a:t>
            </a:r>
          </a:p>
          <a:p>
            <a:pPr marL="523875" indent="-523875">
              <a:buClr>
                <a:srgbClr val="000000"/>
              </a:buClr>
              <a:buSzPct val="100000"/>
              <a:buChar char="•"/>
              <a:defRPr sz="4500"/>
            </a:pPr>
            <a:r>
              <a:t>una lista puede convertirse a dupla</a:t>
            </a:r>
          </a:p>
          <a:p>
            <a:pPr marL="523875" indent="-523875">
              <a:buClr>
                <a:srgbClr val="000000"/>
              </a:buClr>
              <a:buSzPct val="100000"/>
              <a:buChar char="•"/>
              <a:defRPr sz="4500"/>
            </a:pPr>
            <a:r>
              <a:t>Puede ser iterada</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4.1 Tuplas"/>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4.1 Tuplas</a:t>
            </a:r>
          </a:p>
        </p:txBody>
      </p:sp>
      <p:sp>
        <p:nvSpPr>
          <p:cNvPr id="322" name="Metodos"/>
          <p:cNvSpPr txBox="1"/>
          <p:nvPr/>
        </p:nvSpPr>
        <p:spPr>
          <a:xfrm>
            <a:off x="1286295" y="2398044"/>
            <a:ext cx="23158062" cy="15006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Metodos</a:t>
            </a:r>
          </a:p>
        </p:txBody>
      </p:sp>
      <p:sp>
        <p:nvSpPr>
          <p:cNvPr id="323" name="count()…"/>
          <p:cNvSpPr txBox="1"/>
          <p:nvPr/>
        </p:nvSpPr>
        <p:spPr>
          <a:xfrm>
            <a:off x="12624271" y="6686704"/>
            <a:ext cx="4525779" cy="20259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558800" indent="-558800">
              <a:buClr>
                <a:srgbClr val="000000"/>
              </a:buClr>
              <a:buSzPct val="100000"/>
              <a:buChar char="•"/>
            </a:pPr>
            <a:r>
              <a:t>count()</a:t>
            </a:r>
          </a:p>
          <a:p>
            <a:pPr marL="558800" indent="-558800">
              <a:buClr>
                <a:srgbClr val="000000"/>
              </a:buClr>
              <a:buSzPct val="100000"/>
              <a:buChar char="•"/>
            </a:pPr>
            <a:r>
              <a:t>index()</a:t>
            </a:r>
          </a:p>
        </p:txBody>
      </p:sp>
      <p:sp>
        <p:nvSpPr>
          <p:cNvPr id="324" name="is_tuple = ()"/>
          <p:cNvSpPr txBox="1"/>
          <p:nvPr/>
        </p:nvSpPr>
        <p:spPr>
          <a:xfrm>
            <a:off x="3072076" y="6740510"/>
            <a:ext cx="4006720" cy="9083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is_tuple = ()</a:t>
            </a:r>
          </a:p>
        </p:txBody>
      </p:sp>
      <p:sp>
        <p:nvSpPr>
          <p:cNvPr id="325" name="Double Arrow"/>
          <p:cNvSpPr/>
          <p:nvPr/>
        </p:nvSpPr>
        <p:spPr>
          <a:xfrm>
            <a:off x="6636546" y="6914343"/>
            <a:ext cx="3832862" cy="560639"/>
          </a:xfrm>
          <a:prstGeom prst="leftRightArrow">
            <a:avLst>
              <a:gd name="adj1" fmla="val 32000"/>
              <a:gd name="adj2" fmla="val 99672"/>
            </a:avLst>
          </a:prstGeom>
          <a:gradFill>
            <a:gsLst>
              <a:gs pos="0">
                <a:schemeClr val="accent1">
                  <a:hueOff val="-15665233"/>
                  <a:satOff val="-9367"/>
                  <a:lumOff val="13315"/>
                </a:schemeClr>
              </a:gs>
              <a:gs pos="100000">
                <a:schemeClr val="accent1">
                  <a:hueOff val="-446844"/>
                  <a:satOff val="-6226"/>
                  <a:lumOff val="18873"/>
                </a:schemeClr>
              </a:gs>
            </a:gsLst>
            <a:lin ang="5400000"/>
          </a:gradFill>
          <a:ln w="12700">
            <a:miter lim="400000"/>
          </a:ln>
        </p:spPr>
        <p:txBody>
          <a:bodyPr lIns="50800" tIns="50800" rIns="50800" bIns="50800" anchor="ctr"/>
          <a:lstStyle/>
          <a:p>
            <a:pPr algn="ctr" defTabSz="457200">
              <a:spcBef>
                <a:spcPts val="0"/>
              </a:spcBef>
              <a:defRPr sz="3200">
                <a:latin typeface="Graphik Medium"/>
                <a:ea typeface="Graphik Medium"/>
                <a:cs typeface="Graphik Medium"/>
                <a:sym typeface="Graphik Medium"/>
              </a:defRPr>
            </a:pP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 name="4.2 Tuplas"/>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4.2 Tuplas</a:t>
            </a:r>
          </a:p>
        </p:txBody>
      </p:sp>
      <p:sp>
        <p:nvSpPr>
          <p:cNvPr id="328" name="Caso practico y Concatenation"/>
          <p:cNvSpPr txBox="1"/>
          <p:nvPr/>
        </p:nvSpPr>
        <p:spPr>
          <a:xfrm>
            <a:off x="612969" y="3895328"/>
            <a:ext cx="23158062" cy="15006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Caso practico y Concatenation</a:t>
            </a:r>
          </a:p>
        </p:txBody>
      </p:sp>
      <p:sp>
        <p:nvSpPr>
          <p:cNvPr id="329" name="Metodos"/>
          <p:cNvSpPr txBox="1"/>
          <p:nvPr/>
        </p:nvSpPr>
        <p:spPr>
          <a:xfrm>
            <a:off x="612969" y="7942044"/>
            <a:ext cx="23158062" cy="15006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Metodos</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4.2 Diccionario"/>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ctr" defTabSz="1804370">
              <a:lnSpc>
                <a:spcPct val="90000"/>
              </a:lnSpc>
              <a:spcBef>
                <a:spcPts val="0"/>
              </a:spcBef>
              <a:defRPr spc="-257" sz="8584">
                <a:gradFill flip="none" rotWithShape="1">
                  <a:gsLst>
                    <a:gs pos="0">
                      <a:srgbClr val="1E98FD"/>
                    </a:gs>
                    <a:gs pos="100000">
                      <a:srgbClr val="FF00F7"/>
                    </a:gs>
                  </a:gsLst>
                  <a:lin ang="3960000" scaled="0"/>
                </a:gradFill>
                <a:latin typeface="+mn-lt"/>
                <a:ea typeface="+mn-ea"/>
                <a:cs typeface="+mn-cs"/>
                <a:sym typeface="Graphik Semibold"/>
              </a:defRPr>
            </a:lvl1pPr>
          </a:lstStyle>
          <a:p>
            <a:pPr/>
            <a:r>
              <a:t>4.2 Diccionario</a:t>
            </a:r>
          </a:p>
        </p:txBody>
      </p:sp>
      <p:sp>
        <p:nvSpPr>
          <p:cNvPr id="332" name="Definición…"/>
          <p:cNvSpPr txBox="1"/>
          <p:nvPr/>
        </p:nvSpPr>
        <p:spPr>
          <a:xfrm>
            <a:off x="612969" y="2799111"/>
            <a:ext cx="23158062" cy="93922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Es una colección de datos, donde tiene keys y values</a:t>
            </a:r>
          </a:p>
          <a:p>
            <a:pPr>
              <a:defRPr b="1" sz="4500"/>
            </a:pPr>
            <a:r>
              <a:t>Asignación</a:t>
            </a:r>
          </a:p>
          <a:p>
            <a:pPr>
              <a:defRPr sz="4500"/>
            </a:pPr>
            <a:r>
              <a:t>Para su creación </a:t>
            </a:r>
            <a:r>
              <a:rPr b="1"/>
              <a:t>example_dic = {}</a:t>
            </a:r>
            <a:endParaRPr b="1"/>
          </a:p>
          <a:p>
            <a:pPr>
              <a:defRPr sz="4500"/>
            </a:pPr>
            <a:r>
              <a:rPr b="1"/>
              <a:t>Características</a:t>
            </a:r>
            <a:endParaRPr b="1"/>
          </a:p>
          <a:p>
            <a:pPr marL="523875" indent="-523875">
              <a:buClr>
                <a:srgbClr val="000000"/>
              </a:buClr>
              <a:buSzPct val="100000"/>
              <a:buChar char="•"/>
              <a:defRPr sz="4500"/>
            </a:pPr>
            <a:r>
              <a:t>Dinámicos, ya que su tamaño puede crecer o decrecer.</a:t>
            </a:r>
          </a:p>
          <a:p>
            <a:pPr marL="523875" indent="-523875">
              <a:buClr>
                <a:srgbClr val="000000"/>
              </a:buClr>
              <a:buSzPct val="100000"/>
              <a:buChar char="•"/>
              <a:defRPr sz="4500"/>
            </a:pPr>
            <a:r>
              <a:t>Tienen un index, los cuales son accesibles a través de un key</a:t>
            </a:r>
          </a:p>
          <a:p>
            <a:pPr marL="523875" indent="-523875">
              <a:buClr>
                <a:srgbClr val="000000"/>
              </a:buClr>
              <a:buSzPct val="100000"/>
              <a:buChar char="•"/>
              <a:defRPr sz="4500"/>
            </a:pPr>
            <a:r>
              <a:t>Son anidados pueden tener contener otro diccionario</a:t>
            </a:r>
            <a:endParaRPr b="1"/>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4.3 Diccionarios"/>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4.3 Diccionarios</a:t>
            </a:r>
          </a:p>
        </p:txBody>
      </p:sp>
      <p:sp>
        <p:nvSpPr>
          <p:cNvPr id="335" name="Caso practico y Concatenation"/>
          <p:cNvSpPr txBox="1"/>
          <p:nvPr/>
        </p:nvSpPr>
        <p:spPr>
          <a:xfrm>
            <a:off x="612969" y="3895328"/>
            <a:ext cx="23158062" cy="15006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Caso practico y Concatenation</a:t>
            </a:r>
          </a:p>
        </p:txBody>
      </p:sp>
      <p:sp>
        <p:nvSpPr>
          <p:cNvPr id="336" name="Metodos"/>
          <p:cNvSpPr txBox="1"/>
          <p:nvPr/>
        </p:nvSpPr>
        <p:spPr>
          <a:xfrm>
            <a:off x="612969" y="7942044"/>
            <a:ext cx="23158062" cy="15006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Metodos</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8" name="4.3 DICCIONARIOS"/>
          <p:cNvSpPr txBox="1"/>
          <p:nvPr>
            <p:ph type="title"/>
          </p:nvPr>
        </p:nvSpPr>
        <p:spPr>
          <a:xfrm>
            <a:off x="1603081" y="792774"/>
            <a:ext cx="21177838" cy="1557438"/>
          </a:xfrm>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4.3 DICCIONARIOS</a:t>
            </a:r>
          </a:p>
        </p:txBody>
      </p:sp>
      <p:sp>
        <p:nvSpPr>
          <p:cNvPr id="339" name="Metodos"/>
          <p:cNvSpPr txBox="1"/>
          <p:nvPr/>
        </p:nvSpPr>
        <p:spPr>
          <a:xfrm>
            <a:off x="1286295" y="2398044"/>
            <a:ext cx="23158062" cy="15006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825500">
              <a:lnSpc>
                <a:spcPct val="80000"/>
              </a:lnSpc>
              <a:spcBef>
                <a:spcPts val="0"/>
              </a:spcBef>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Metodos</a:t>
            </a:r>
          </a:p>
        </p:txBody>
      </p:sp>
      <p:sp>
        <p:nvSpPr>
          <p:cNvPr id="340" name="get()"/>
          <p:cNvSpPr txBox="1"/>
          <p:nvPr/>
        </p:nvSpPr>
        <p:spPr>
          <a:xfrm>
            <a:off x="12624271" y="7245504"/>
            <a:ext cx="4525779" cy="9083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558800" indent="-558800">
              <a:buClr>
                <a:srgbClr val="000000"/>
              </a:buClr>
              <a:buSzPct val="100000"/>
              <a:buChar char="•"/>
            </a:lvl1pPr>
          </a:lstStyle>
          <a:p>
            <a:pPr/>
            <a:r>
              <a:t>get()</a:t>
            </a:r>
          </a:p>
        </p:txBody>
      </p:sp>
      <p:sp>
        <p:nvSpPr>
          <p:cNvPr id="341" name="is_dict = []"/>
          <p:cNvSpPr txBox="1"/>
          <p:nvPr/>
        </p:nvSpPr>
        <p:spPr>
          <a:xfrm>
            <a:off x="3072076" y="6740510"/>
            <a:ext cx="4006720" cy="9083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is_dict = []</a:t>
            </a:r>
          </a:p>
        </p:txBody>
      </p:sp>
      <p:sp>
        <p:nvSpPr>
          <p:cNvPr id="342" name="Double Arrow"/>
          <p:cNvSpPr/>
          <p:nvPr/>
        </p:nvSpPr>
        <p:spPr>
          <a:xfrm>
            <a:off x="6636546" y="6914343"/>
            <a:ext cx="3832862" cy="560639"/>
          </a:xfrm>
          <a:prstGeom prst="leftRightArrow">
            <a:avLst>
              <a:gd name="adj1" fmla="val 32000"/>
              <a:gd name="adj2" fmla="val 99672"/>
            </a:avLst>
          </a:prstGeom>
          <a:gradFill>
            <a:gsLst>
              <a:gs pos="0">
                <a:schemeClr val="accent1">
                  <a:hueOff val="-15665233"/>
                  <a:satOff val="-9367"/>
                  <a:lumOff val="13315"/>
                </a:schemeClr>
              </a:gs>
              <a:gs pos="100000">
                <a:schemeClr val="accent1">
                  <a:hueOff val="-446844"/>
                  <a:satOff val="-6226"/>
                  <a:lumOff val="18873"/>
                </a:schemeClr>
              </a:gs>
            </a:gsLst>
            <a:lin ang="5400000"/>
          </a:gradFill>
          <a:ln w="12700">
            <a:miter lim="400000"/>
          </a:ln>
        </p:spPr>
        <p:txBody>
          <a:bodyPr lIns="50800" tIns="50800" rIns="50800" bIns="50800" anchor="ctr"/>
          <a:lstStyle/>
          <a:p>
            <a:pPr algn="ctr" defTabSz="457200">
              <a:spcBef>
                <a:spcPts val="0"/>
              </a:spcBef>
              <a:defRPr sz="3200">
                <a:latin typeface="Graphik Medium"/>
                <a:ea typeface="Graphik Medium"/>
                <a:cs typeface="Graphik Medium"/>
                <a:sym typeface="Graphik Medium"/>
              </a:defRPr>
            </a:pP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WORKFLOW"/>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WORKFLOW</a:t>
            </a:r>
          </a:p>
        </p:txBody>
      </p:sp>
      <p:sp>
        <p:nvSpPr>
          <p:cNvPr id="188" name="Definición y Característica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Definición y Características </a:t>
            </a:r>
          </a:p>
        </p:txBody>
      </p:sp>
      <p:pic>
        <p:nvPicPr>
          <p:cNvPr id="189" name="pasted-movie.png" descr="pasted-movie.png"/>
          <p:cNvPicPr>
            <a:picLocks noChangeAspect="1"/>
          </p:cNvPicPr>
          <p:nvPr/>
        </p:nvPicPr>
        <p:blipFill>
          <a:blip r:embed="rId2">
            <a:extLst/>
          </a:blip>
          <a:stretch>
            <a:fillRect/>
          </a:stretch>
        </p:blipFill>
        <p:spPr>
          <a:xfrm>
            <a:off x="14408063" y="5984247"/>
            <a:ext cx="5234573" cy="6979431"/>
          </a:xfrm>
          <a:prstGeom prst="rect">
            <a:avLst/>
          </a:prstGeom>
          <a:ln w="12700">
            <a:miter lim="400000"/>
          </a:ln>
        </p:spPr>
      </p:pic>
      <p:sp>
        <p:nvSpPr>
          <p:cNvPr id="190" name="Es un diagrama de flujo que explica los pasos de un programa de forma grafica…"/>
          <p:cNvSpPr txBox="1"/>
          <p:nvPr/>
        </p:nvSpPr>
        <p:spPr>
          <a:xfrm>
            <a:off x="1189260" y="3553971"/>
            <a:ext cx="22666414" cy="20259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Es un diagrama de flujo que explica los pasos de un programa de forma grafica</a:t>
            </a:r>
          </a:p>
          <a:p>
            <a:pPr/>
            <a:r>
              <a:t>Su objetivo es analizar los diferentes métodos del mismo.</a:t>
            </a:r>
          </a:p>
        </p:txBody>
      </p:sp>
      <p:pic>
        <p:nvPicPr>
          <p:cNvPr id="191" name="pasted-movie.png" descr="pasted-movie.png"/>
          <p:cNvPicPr>
            <a:picLocks noChangeAspect="1"/>
          </p:cNvPicPr>
          <p:nvPr/>
        </p:nvPicPr>
        <p:blipFill>
          <a:blip r:embed="rId3">
            <a:extLst/>
          </a:blip>
          <a:stretch>
            <a:fillRect/>
          </a:stretch>
        </p:blipFill>
        <p:spPr>
          <a:xfrm>
            <a:off x="1449302" y="5839545"/>
            <a:ext cx="11217505" cy="6979430"/>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4" name="5. OPERADORES Y EXPRESIONES"/>
          <p:cNvSpPr txBox="1"/>
          <p:nvPr>
            <p:ph type="title"/>
          </p:nvPr>
        </p:nvSpPr>
        <p:spPr>
          <a:xfrm>
            <a:off x="1284271" y="89791"/>
            <a:ext cx="21815458" cy="1536980"/>
          </a:xfrm>
          <a:prstGeom prst="rect">
            <a:avLst/>
          </a:prstGeom>
        </p:spPr>
        <p:txBody>
          <a:bodyPr anchor="ctr"/>
          <a:lstStyle/>
          <a:p>
            <a:pPr lvl="1" indent="333756" defTabSz="1779987">
              <a:lnSpc>
                <a:spcPct val="90000"/>
              </a:lnSpc>
              <a:defRPr spc="-254" sz="8468">
                <a:gradFill flip="none" rotWithShape="1">
                  <a:gsLst>
                    <a:gs pos="0">
                      <a:srgbClr val="1E98FD"/>
                    </a:gs>
                    <a:gs pos="100000">
                      <a:srgbClr val="FF00F7"/>
                    </a:gs>
                  </a:gsLst>
                  <a:lin ang="3960000" scaled="0"/>
                </a:gradFill>
              </a:defRPr>
            </a:pPr>
            <a:r>
              <a:t>5. OPERADORES Y EXPRESIONES</a:t>
            </a:r>
          </a:p>
        </p:txBody>
      </p:sp>
      <p:sp>
        <p:nvSpPr>
          <p:cNvPr id="345" name="Operadores aritméticos…"/>
          <p:cNvSpPr txBox="1"/>
          <p:nvPr>
            <p:ph type="body" idx="21"/>
          </p:nvPr>
        </p:nvSpPr>
        <p:spPr>
          <a:xfrm>
            <a:off x="1220088" y="1863492"/>
            <a:ext cx="21513170" cy="11125307"/>
          </a:xfrm>
          <a:prstGeom prst="rect">
            <a:avLst/>
          </a:prstGeom>
          <a:extLst>
            <a:ext uri="{C572A759-6A51-4108-AA02-DFA0A04FC94B}">
              <ma14:wrappingTextBoxFlag xmlns:ma14="http://schemas.microsoft.com/office/mac/drawingml/2011/main" val="1"/>
            </a:ext>
          </a:extLst>
        </p:spPr>
        <p:txBody>
          <a:bodyPr/>
          <a:lstStyle/>
          <a:p>
            <a:pPr marL="1555750" indent="-1555750" algn="just">
              <a:lnSpc>
                <a:spcPct val="12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Operadores aritméticos </a:t>
            </a:r>
          </a:p>
          <a:p>
            <a:pPr marL="1555750" indent="-1555750" algn="just">
              <a:lnSpc>
                <a:spcPct val="12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Orden de aplicación</a:t>
            </a:r>
          </a:p>
          <a:p>
            <a:pPr marL="1555750" indent="-1555750" algn="just">
              <a:lnSpc>
                <a:spcPct val="12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Operadores de comparación</a:t>
            </a:r>
          </a:p>
          <a:p>
            <a:pPr marL="1555750" indent="-1555750" algn="just">
              <a:lnSpc>
                <a:spcPct val="12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Operadores Lógicos</a:t>
            </a:r>
          </a:p>
          <a:p>
            <a:pPr algn="just">
              <a:lnSpc>
                <a:spcPct val="120000"/>
              </a:lnSpc>
              <a:defRPr spc="-252" sz="8400">
                <a:gradFill flip="none" rotWithShape="1">
                  <a:gsLst>
                    <a:gs pos="0">
                      <a:srgbClr val="C400A6"/>
                    </a:gs>
                    <a:gs pos="100000">
                      <a:srgbClr val="842B17"/>
                    </a:gs>
                  </a:gsLst>
                  <a:lin ang="3960000" scaled="0"/>
                </a:gradFill>
                <a:latin typeface="+mn-lt"/>
                <a:ea typeface="+mn-ea"/>
                <a:cs typeface="+mn-cs"/>
                <a:sym typeface="Graphik Semibold"/>
              </a:defRPr>
            </a:pPr>
            <a:r>
              <a:t>5. Operadores de Asignación</a:t>
            </a:r>
          </a:p>
          <a:p>
            <a:pPr algn="just">
              <a:lnSpc>
                <a:spcPct val="120000"/>
              </a:lnSpc>
              <a:defRPr spc="-252" sz="8400">
                <a:gradFill flip="none" rotWithShape="1">
                  <a:gsLst>
                    <a:gs pos="0">
                      <a:srgbClr val="C400A6"/>
                    </a:gs>
                    <a:gs pos="100000">
                      <a:srgbClr val="842B17"/>
                    </a:gs>
                  </a:gsLst>
                  <a:lin ang="3960000" scaled="0"/>
                </a:gradFill>
                <a:latin typeface="+mn-lt"/>
                <a:ea typeface="+mn-ea"/>
                <a:cs typeface="+mn-cs"/>
                <a:sym typeface="Graphik Semibold"/>
              </a:defRPr>
            </a:pPr>
            <a:r>
              <a:t>6. Tablas de Verdad</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7" name="5.1 Operadores aritméticos"/>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ctr" defTabSz="1804370">
              <a:lnSpc>
                <a:spcPct val="90000"/>
              </a:lnSpc>
              <a:spcBef>
                <a:spcPts val="0"/>
              </a:spcBef>
              <a:defRPr spc="-257" sz="8584">
                <a:gradFill flip="none" rotWithShape="1">
                  <a:gsLst>
                    <a:gs pos="0">
                      <a:srgbClr val="1E98FD"/>
                    </a:gs>
                    <a:gs pos="100000">
                      <a:srgbClr val="FF00F7"/>
                    </a:gs>
                  </a:gsLst>
                  <a:lin ang="3960000" scaled="0"/>
                </a:gradFill>
                <a:latin typeface="+mn-lt"/>
                <a:ea typeface="+mn-ea"/>
                <a:cs typeface="+mn-cs"/>
                <a:sym typeface="Graphik Semibold"/>
              </a:defRPr>
            </a:lvl1pPr>
          </a:lstStyle>
          <a:p>
            <a:pPr/>
            <a:r>
              <a:t>5.1 Operadores aritméticos</a:t>
            </a:r>
          </a:p>
        </p:txBody>
      </p:sp>
      <p:sp>
        <p:nvSpPr>
          <p:cNvPr id="348" name="Definición…"/>
          <p:cNvSpPr txBox="1"/>
          <p:nvPr/>
        </p:nvSpPr>
        <p:spPr>
          <a:xfrm>
            <a:off x="612969" y="1503711"/>
            <a:ext cx="23158062" cy="119830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Símbolos que permiten identificar, cuáles son los procesos y cuáles son sus resultados.</a:t>
            </a:r>
          </a:p>
          <a:p>
            <a:pPr>
              <a:defRPr b="1" sz="4500"/>
            </a:pPr>
            <a:r>
              <a:t>Suma +  x+y</a:t>
            </a:r>
          </a:p>
          <a:p>
            <a:pPr>
              <a:defRPr sz="4500"/>
            </a:pPr>
            <a:r>
              <a:t>Resta -  x-y</a:t>
            </a:r>
          </a:p>
          <a:p>
            <a:pPr>
              <a:defRPr sz="4500"/>
            </a:pPr>
            <a:r>
              <a:t>Multiplication * x*y</a:t>
            </a:r>
          </a:p>
          <a:p>
            <a:pPr>
              <a:defRPr sz="4500"/>
            </a:pPr>
            <a:r>
              <a:t>Division /  x/y</a:t>
            </a:r>
          </a:p>
          <a:p>
            <a:pPr>
              <a:defRPr sz="4500"/>
            </a:pPr>
            <a:r>
              <a:t>Cociente // x//y  10/3 = 3</a:t>
            </a:r>
          </a:p>
          <a:p>
            <a:pPr>
              <a:defRPr sz="4500"/>
            </a:pPr>
            <a:r>
              <a:t>Modulo %  x%y  </a:t>
            </a:r>
            <a:r>
              <a:rPr b="1"/>
              <a:t>10%3 = 1   10%2 =0  (8,6, 4,2 —divido entre 2 el restante es 0 ) (5,3,2 entre 2 el restante es diferente de 0 )</a:t>
            </a:r>
          </a:p>
          <a:p>
            <a:pPr>
              <a:defRPr sz="4500"/>
            </a:pPr>
            <a:r>
              <a:t>Exponente ** 10 **3 - 10x 10 x 10</a:t>
            </a:r>
            <a:endParaRPr b="1"/>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5.2 ORDEN DE APLICACIÓN"/>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ctr" defTabSz="1804370">
              <a:lnSpc>
                <a:spcPct val="90000"/>
              </a:lnSpc>
              <a:spcBef>
                <a:spcPts val="0"/>
              </a:spcBef>
              <a:defRPr spc="-257" sz="8584">
                <a:gradFill flip="none" rotWithShape="1">
                  <a:gsLst>
                    <a:gs pos="0">
                      <a:srgbClr val="1E98FD"/>
                    </a:gs>
                    <a:gs pos="100000">
                      <a:srgbClr val="FF00F7"/>
                    </a:gs>
                  </a:gsLst>
                  <a:lin ang="3960000" scaled="0"/>
                </a:gradFill>
                <a:latin typeface="+mn-lt"/>
                <a:ea typeface="+mn-ea"/>
                <a:cs typeface="+mn-cs"/>
                <a:sym typeface="Graphik Semibold"/>
              </a:defRPr>
            </a:lvl1pPr>
          </a:lstStyle>
          <a:p>
            <a:pPr/>
            <a:r>
              <a:t>5.2 ORDEN DE APLICACIÓN</a:t>
            </a:r>
          </a:p>
        </p:txBody>
      </p:sp>
      <p:sp>
        <p:nvSpPr>
          <p:cNvPr id="351" name="Definición…"/>
          <p:cNvSpPr txBox="1"/>
          <p:nvPr/>
        </p:nvSpPr>
        <p:spPr>
          <a:xfrm>
            <a:off x="612969" y="955656"/>
            <a:ext cx="23158062" cy="1307919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Son las prioridades de aplicación , es decir cual se aplica primero</a:t>
            </a:r>
          </a:p>
          <a:p>
            <a:pPr/>
            <a:r>
              <a:t>El orden de prioridad sería el siguiente para los operadores aritméticos, siendo el primero el de mayor prioridad: </a:t>
            </a:r>
          </a:p>
          <a:p>
            <a:pPr>
              <a:defRPr sz="2200"/>
            </a:pPr>
            <a:r>
              <a:t>x= 0</a:t>
            </a:r>
          </a:p>
          <a:p>
            <a:pPr>
              <a:defRPr sz="2200"/>
            </a:pPr>
            <a:r>
              <a:t>y = 1</a:t>
            </a:r>
          </a:p>
          <a:p>
            <a:pPr>
              <a:defRPr sz="2200"/>
            </a:pPr>
            <a:r>
              <a:t>z = 10</a:t>
            </a:r>
          </a:p>
          <a:p>
            <a:pPr>
              <a:defRPr sz="2200"/>
            </a:pPr>
            <a:r>
              <a:t>q = 100</a:t>
            </a:r>
          </a:p>
          <a:p>
            <a:pPr>
              <a:defRPr sz="2200"/>
            </a:pPr>
            <a:r>
              <a:t> abc = </a:t>
            </a:r>
            <a:r>
              <a:rPr b="1"/>
              <a:t>(x + y) - (z*q)</a:t>
            </a:r>
            <a:endParaRPr b="1"/>
          </a:p>
          <a:p>
            <a:pPr marL="558800" indent="-558800">
              <a:buClr>
                <a:srgbClr val="000000"/>
              </a:buClr>
              <a:buSzPct val="100000"/>
              <a:buChar char="•"/>
            </a:pPr>
            <a:r>
              <a:t>() Paréntesis</a:t>
            </a:r>
          </a:p>
          <a:p>
            <a:pPr marL="558800" indent="-558800">
              <a:buClr>
                <a:srgbClr val="000000"/>
              </a:buClr>
              <a:buSzPct val="100000"/>
              <a:buChar char="•"/>
            </a:pPr>
            <a:r>
              <a:t>** Exponente</a:t>
            </a:r>
          </a:p>
          <a:p>
            <a:pPr marL="558800" indent="-558800">
              <a:buClr>
                <a:srgbClr val="000000"/>
              </a:buClr>
              <a:buSzPct val="100000"/>
              <a:buChar char="•"/>
            </a:pPr>
            <a:r>
              <a:t>-x Negación</a:t>
            </a:r>
          </a:p>
          <a:p>
            <a:pPr marL="558800" indent="-558800">
              <a:buClr>
                <a:srgbClr val="000000"/>
              </a:buClr>
              <a:buSzPct val="100000"/>
              <a:buChar char="•"/>
            </a:pPr>
            <a:r>
              <a:t>*, /, //, % Multiplicación, División, Cociente, Módulo</a:t>
            </a:r>
          </a:p>
          <a:p>
            <a:pPr marL="558800" indent="-558800">
              <a:buClr>
                <a:srgbClr val="000000"/>
              </a:buClr>
              <a:buSzPct val="100000"/>
              <a:buChar char="•"/>
            </a:pPr>
            <a:r>
              <a:t>+, - Suma, Resta</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3" name="5.2 Operadores de comparación"/>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ctr" defTabSz="1804370">
              <a:lnSpc>
                <a:spcPct val="90000"/>
              </a:lnSpc>
              <a:spcBef>
                <a:spcPts val="0"/>
              </a:spcBef>
              <a:defRPr spc="-257" sz="8584">
                <a:gradFill flip="none" rotWithShape="1">
                  <a:gsLst>
                    <a:gs pos="0">
                      <a:srgbClr val="1E98FD"/>
                    </a:gs>
                    <a:gs pos="100000">
                      <a:srgbClr val="FF00F7"/>
                    </a:gs>
                  </a:gsLst>
                  <a:lin ang="3960000" scaled="0"/>
                </a:gradFill>
                <a:latin typeface="+mn-lt"/>
                <a:ea typeface="+mn-ea"/>
                <a:cs typeface="+mn-cs"/>
                <a:sym typeface="Graphik Semibold"/>
              </a:defRPr>
            </a:lvl1pPr>
          </a:lstStyle>
          <a:p>
            <a:pPr/>
            <a:r>
              <a:t>5.2 Operadores de comparación</a:t>
            </a:r>
          </a:p>
        </p:txBody>
      </p:sp>
      <p:sp>
        <p:nvSpPr>
          <p:cNvPr id="354" name="Definición…"/>
          <p:cNvSpPr txBox="1"/>
          <p:nvPr/>
        </p:nvSpPr>
        <p:spPr>
          <a:xfrm>
            <a:off x="612969" y="2816206"/>
            <a:ext cx="23158062" cy="935809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Son comparaciones de números, series y evaluaciones.  No devuelven un numero , si no un True or False</a:t>
            </a:r>
          </a:p>
          <a:p>
            <a:pPr>
              <a:defRPr sz="4500"/>
            </a:pPr>
            <a:r>
              <a:t>Igual == “dog”== “dog” 1==1 </a:t>
            </a:r>
          </a:p>
          <a:p>
            <a:pPr>
              <a:defRPr sz="4500"/>
            </a:pPr>
            <a:r>
              <a:t>Distinto !=  1!= 0 , 1!=1</a:t>
            </a:r>
          </a:p>
          <a:p>
            <a:pPr>
              <a:defRPr sz="4500"/>
            </a:pPr>
            <a:r>
              <a:t>Mayor &gt;  5 &gt; 1 - True , 1 &gt; 5 - False</a:t>
            </a:r>
          </a:p>
          <a:p>
            <a:pPr>
              <a:defRPr sz="4500"/>
            </a:pPr>
            <a:r>
              <a:t>menor &lt;   3&lt; 10 True, 10 &lt; 1 - False</a:t>
            </a:r>
          </a:p>
          <a:p>
            <a:pPr>
              <a:defRPr sz="4500"/>
            </a:pPr>
            <a:r>
              <a:t>Menor o igual &lt;=  5 &lt;=5 True, 5&lt;= 1 True, 5 &lt;= 10 False</a:t>
            </a:r>
          </a:p>
          <a:p>
            <a:pPr>
              <a:defRPr sz="4500"/>
            </a:pPr>
            <a:r>
              <a:t>Mayor o igual &gt;= 10&gt;= 1 False, 10&gt;= 10 True, 10 &gt;= 100 False</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 name="5.1 OPERADORES LÓGICOS"/>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ctr" defTabSz="1804370">
              <a:lnSpc>
                <a:spcPct val="90000"/>
              </a:lnSpc>
              <a:spcBef>
                <a:spcPts val="0"/>
              </a:spcBef>
              <a:defRPr spc="-257" sz="8584">
                <a:gradFill flip="none" rotWithShape="1">
                  <a:gsLst>
                    <a:gs pos="0">
                      <a:srgbClr val="1E98FD"/>
                    </a:gs>
                    <a:gs pos="100000">
                      <a:srgbClr val="FF00F7"/>
                    </a:gs>
                  </a:gsLst>
                  <a:lin ang="3960000" scaled="0"/>
                </a:gradFill>
                <a:latin typeface="+mn-lt"/>
                <a:ea typeface="+mn-ea"/>
                <a:cs typeface="+mn-cs"/>
                <a:sym typeface="Graphik Semibold"/>
              </a:defRPr>
            </a:lvl1pPr>
          </a:lstStyle>
          <a:p>
            <a:pPr/>
            <a:r>
              <a:t>5.1 OPERADORES LÓGICOS</a:t>
            </a:r>
          </a:p>
        </p:txBody>
      </p:sp>
      <p:sp>
        <p:nvSpPr>
          <p:cNvPr id="357" name="Definición…"/>
          <p:cNvSpPr txBox="1"/>
          <p:nvPr/>
        </p:nvSpPr>
        <p:spPr>
          <a:xfrm>
            <a:off x="793369" y="2617584"/>
            <a:ext cx="23158061" cy="51250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Símbolos que permiten identificar trabajar con valores de tipo booleanos.</a:t>
            </a:r>
          </a:p>
          <a:p>
            <a:pPr marL="523875" indent="-523875">
              <a:buClr>
                <a:srgbClr val="000000"/>
              </a:buClr>
              <a:buSzPct val="100000"/>
              <a:buChar char="•"/>
              <a:defRPr sz="4500"/>
            </a:pPr>
            <a:r>
              <a:t>and</a:t>
            </a:r>
          </a:p>
          <a:p>
            <a:pPr marL="523875" indent="-523875">
              <a:buClr>
                <a:srgbClr val="000000"/>
              </a:buClr>
              <a:buSzPct val="100000"/>
              <a:buChar char="•"/>
              <a:defRPr sz="4500"/>
            </a:pPr>
            <a:r>
              <a:t>or</a:t>
            </a:r>
          </a:p>
          <a:p>
            <a:pPr marL="523875" indent="-523875">
              <a:buClr>
                <a:srgbClr val="000000"/>
              </a:buClr>
              <a:buSzPct val="100000"/>
              <a:buChar char="•"/>
              <a:defRPr sz="4500"/>
            </a:pPr>
            <a:r>
              <a:t>not</a:t>
            </a:r>
          </a:p>
        </p:txBody>
      </p:sp>
      <p:sp>
        <p:nvSpPr>
          <p:cNvPr id="358" name="print(True and True)# True…"/>
          <p:cNvSpPr txBox="1"/>
          <p:nvPr/>
        </p:nvSpPr>
        <p:spPr>
          <a:xfrm>
            <a:off x="14667058" y="7839089"/>
            <a:ext cx="7487413" cy="31435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a:r>
              <a:rPr>
                <a:solidFill>
                  <a:srgbClr val="268BD2"/>
                </a:solidFill>
              </a:rPr>
              <a:t>print</a:t>
            </a:r>
            <a:r>
              <a:rPr>
                <a:solidFill>
                  <a:srgbClr val="93A1A1"/>
                </a:solidFill>
              </a:rPr>
              <a:t>(</a:t>
            </a:r>
            <a:r>
              <a:rPr>
                <a:solidFill>
                  <a:srgbClr val="268BD2"/>
                </a:solidFill>
              </a:rPr>
              <a:t>True </a:t>
            </a:r>
            <a:r>
              <a:rPr>
                <a:solidFill>
                  <a:srgbClr val="859900"/>
                </a:solidFill>
              </a:rPr>
              <a:t>and </a:t>
            </a:r>
            <a:r>
              <a:rPr>
                <a:solidFill>
                  <a:srgbClr val="268BD2"/>
                </a:solidFill>
              </a:rPr>
              <a:t>True</a:t>
            </a:r>
            <a:r>
              <a:rPr>
                <a:solidFill>
                  <a:srgbClr val="93A1A1"/>
                </a:solidFill>
              </a:rPr>
              <a:t>)</a:t>
            </a:r>
            <a:r>
              <a:t># True</a:t>
            </a:r>
          </a:p>
          <a:p>
            <a:pPr/>
            <a:r>
              <a:rPr>
                <a:solidFill>
                  <a:srgbClr val="268BD2"/>
                </a:solidFill>
              </a:rPr>
              <a:t>print</a:t>
            </a:r>
            <a:r>
              <a:rPr>
                <a:solidFill>
                  <a:srgbClr val="93A1A1"/>
                </a:solidFill>
              </a:rPr>
              <a:t>(</a:t>
            </a:r>
            <a:r>
              <a:rPr>
                <a:solidFill>
                  <a:srgbClr val="268BD2"/>
                </a:solidFill>
              </a:rPr>
              <a:t>True </a:t>
            </a:r>
            <a:r>
              <a:rPr>
                <a:solidFill>
                  <a:srgbClr val="859900"/>
                </a:solidFill>
              </a:rPr>
              <a:t>or </a:t>
            </a:r>
            <a:r>
              <a:rPr>
                <a:solidFill>
                  <a:srgbClr val="268BD2"/>
                </a:solidFill>
              </a:rPr>
              <a:t>True</a:t>
            </a:r>
            <a:r>
              <a:rPr>
                <a:solidFill>
                  <a:srgbClr val="93A1A1"/>
                </a:solidFill>
              </a:rPr>
              <a:t>)</a:t>
            </a:r>
            <a:r>
              <a:t># True</a:t>
            </a:r>
          </a:p>
          <a:p>
            <a:pPr/>
            <a:r>
              <a:rPr>
                <a:solidFill>
                  <a:srgbClr val="268BD2"/>
                </a:solidFill>
              </a:rPr>
              <a:t>print</a:t>
            </a:r>
            <a:r>
              <a:rPr>
                <a:solidFill>
                  <a:srgbClr val="93A1A1"/>
                </a:solidFill>
              </a:rPr>
              <a:t>(</a:t>
            </a:r>
            <a:r>
              <a:rPr>
                <a:solidFill>
                  <a:srgbClr val="859900"/>
                </a:solidFill>
              </a:rPr>
              <a:t>not </a:t>
            </a:r>
            <a:r>
              <a:rPr>
                <a:solidFill>
                  <a:srgbClr val="268BD2"/>
                </a:solidFill>
              </a:rPr>
              <a:t>True</a:t>
            </a:r>
            <a:r>
              <a:rPr>
                <a:solidFill>
                  <a:srgbClr val="93A1A1"/>
                </a:solidFill>
              </a:rPr>
              <a:t>) </a:t>
            </a:r>
            <a:r>
              <a:t># False</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 name="5.1 OPERADORES DE ASIGNACIÓN"/>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ctr" defTabSz="1804370">
              <a:lnSpc>
                <a:spcPct val="90000"/>
              </a:lnSpc>
              <a:spcBef>
                <a:spcPts val="0"/>
              </a:spcBef>
              <a:defRPr spc="-257" sz="8584">
                <a:gradFill flip="none" rotWithShape="1">
                  <a:gsLst>
                    <a:gs pos="0">
                      <a:srgbClr val="1E98FD"/>
                    </a:gs>
                    <a:gs pos="100000">
                      <a:srgbClr val="FF00F7"/>
                    </a:gs>
                  </a:gsLst>
                  <a:lin ang="3960000" scaled="0"/>
                </a:gradFill>
                <a:latin typeface="+mn-lt"/>
                <a:ea typeface="+mn-ea"/>
                <a:cs typeface="+mn-cs"/>
                <a:sym typeface="Graphik Semibold"/>
              </a:defRPr>
            </a:lvl1pPr>
          </a:lstStyle>
          <a:p>
            <a:pPr/>
            <a:r>
              <a:t>5.1 OPERADORES DE ASIGNACIÓN</a:t>
            </a:r>
          </a:p>
        </p:txBody>
      </p:sp>
      <p:sp>
        <p:nvSpPr>
          <p:cNvPr id="361" name="Definición…"/>
          <p:cNvSpPr txBox="1"/>
          <p:nvPr/>
        </p:nvSpPr>
        <p:spPr>
          <a:xfrm>
            <a:off x="612969" y="2864039"/>
            <a:ext cx="23158062" cy="69538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Símbolos que permiten realizar una operación y almacenar su resultado en una variable inicial</a:t>
            </a:r>
          </a:p>
          <a:p>
            <a:pPr marL="523875" indent="-523875">
              <a:buClr>
                <a:srgbClr val="000000"/>
              </a:buClr>
              <a:buSzPct val="100000"/>
              <a:buChar char="•"/>
              <a:defRPr sz="4500"/>
            </a:pPr>
            <a:r>
              <a:t>Igual =</a:t>
            </a:r>
          </a:p>
          <a:p>
            <a:pPr lvl="1" marL="1082675" indent="-523875">
              <a:buClr>
                <a:srgbClr val="000000"/>
              </a:buClr>
              <a:buSzPct val="100000"/>
              <a:buChar char="•"/>
              <a:defRPr sz="4500"/>
            </a:pPr>
            <a:r>
              <a:t>Asignación simple x = 5</a:t>
            </a:r>
          </a:p>
          <a:p>
            <a:pPr marL="523875" indent="-523875">
              <a:buClr>
                <a:srgbClr val="000000"/>
              </a:buClr>
              <a:buSzPct val="100000"/>
              <a:buChar char="•"/>
              <a:defRPr sz="4500"/>
            </a:pPr>
            <a:r>
              <a:t>Igual (+, -, *, /, //)</a:t>
            </a:r>
          </a:p>
          <a:p>
            <a:pPr lvl="1" marL="1082675" indent="-523875">
              <a:buClr>
                <a:srgbClr val="000000"/>
              </a:buClr>
              <a:buSzPct val="100000"/>
              <a:buChar char="•"/>
              <a:defRPr sz="4500"/>
            </a:pPr>
            <a:r>
              <a:t>Asignación compuesta x=+1</a:t>
            </a:r>
          </a:p>
        </p:txBody>
      </p:sp>
      <p:sp>
        <p:nvSpPr>
          <p:cNvPr id="362" name="x=5# Ejemplo de como incrementar…"/>
          <p:cNvSpPr txBox="1"/>
          <p:nvPr/>
        </p:nvSpPr>
        <p:spPr>
          <a:xfrm>
            <a:off x="15695294" y="6263523"/>
            <a:ext cx="7469115" cy="5099305"/>
          </a:xfrm>
          <a:prstGeom prst="rect">
            <a:avLst/>
          </a:prstGeom>
          <a:ln w="254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ctr"/>
            <a:r>
              <a:rPr>
                <a:solidFill>
                  <a:srgbClr val="93A1A1"/>
                </a:solidFill>
              </a:rPr>
              <a:t>x</a:t>
            </a:r>
            <a:r>
              <a:rPr>
                <a:solidFill>
                  <a:srgbClr val="859900"/>
                </a:solidFill>
              </a:rPr>
              <a:t>=</a:t>
            </a:r>
            <a:r>
              <a:rPr>
                <a:solidFill>
                  <a:srgbClr val="2AA198"/>
                </a:solidFill>
              </a:rPr>
              <a:t>5</a:t>
            </a:r>
            <a:r>
              <a:t># Ejemplo de como incrementar</a:t>
            </a:r>
          </a:p>
          <a:p>
            <a:pPr algn="ctr"/>
            <a:r>
              <a:rPr>
                <a:solidFill>
                  <a:srgbClr val="93A1A1"/>
                </a:solidFill>
              </a:rPr>
              <a:t>x</a:t>
            </a:r>
            <a:r>
              <a:rPr>
                <a:solidFill>
                  <a:srgbClr val="859900"/>
                </a:solidFill>
              </a:rPr>
              <a:t>+=</a:t>
            </a:r>
            <a:r>
              <a:rPr>
                <a:solidFill>
                  <a:srgbClr val="2AA198"/>
                </a:solidFill>
              </a:rPr>
              <a:t>1</a:t>
            </a:r>
            <a:r>
              <a:t># en una unidad x</a:t>
            </a:r>
          </a:p>
          <a:p>
            <a:pPr algn="ctr"/>
            <a:r>
              <a:t>print</a:t>
            </a:r>
            <a:r>
              <a:rPr>
                <a:solidFill>
                  <a:srgbClr val="93A1A1"/>
                </a:solidFill>
              </a:rPr>
              <a:t>(x)</a:t>
            </a:r>
            <a:endParaRPr>
              <a:solidFill>
                <a:srgbClr val="5C5962"/>
              </a:solidFill>
            </a:endParaRPr>
          </a:p>
          <a:p>
            <a:pPr algn="ctr"/>
            <a:r>
              <a:t># 6</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6. Tablas de Verdad"/>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6. Tablas de Verdad</a:t>
            </a:r>
          </a:p>
        </p:txBody>
      </p:sp>
      <p:sp>
        <p:nvSpPr>
          <p:cNvPr id="365" name="Definición…"/>
          <p:cNvSpPr txBox="1"/>
          <p:nvPr/>
        </p:nvSpPr>
        <p:spPr>
          <a:xfrm>
            <a:off x="612969" y="2288170"/>
            <a:ext cx="23158062" cy="98494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defRPr sz="4500"/>
            </a:pPr>
            <a:r>
              <a:t>Herramienta que nos ayudan a determinar cuáles son las condiciones necesarias para que sea verdadero o válido un enunciado propuesto</a:t>
            </a:r>
          </a:p>
          <a:p>
            <a:pPr>
              <a:defRPr sz="4500"/>
            </a:pPr>
            <a:r>
              <a:t>Cada sentencia se le conoce como proposición o enunciado, esta puede ser verdadera o falsa</a:t>
            </a:r>
          </a:p>
          <a:p>
            <a:pPr>
              <a:defRPr b="1" sz="4500"/>
            </a:pPr>
            <a:r>
              <a:t>Tipos</a:t>
            </a:r>
          </a:p>
          <a:p>
            <a:pPr marL="523875" indent="-523875">
              <a:buClr>
                <a:srgbClr val="000000"/>
              </a:buClr>
              <a:buSzPct val="100000"/>
              <a:buChar char="•"/>
              <a:defRPr sz="4500"/>
            </a:pPr>
            <a:r>
              <a:t>negación</a:t>
            </a:r>
          </a:p>
          <a:p>
            <a:pPr marL="523875" indent="-523875">
              <a:buClr>
                <a:srgbClr val="000000"/>
              </a:buClr>
              <a:buSzPct val="100000"/>
              <a:buChar char="•"/>
              <a:defRPr sz="4500"/>
            </a:pPr>
            <a:r>
              <a:t>conjunción</a:t>
            </a:r>
          </a:p>
          <a:p>
            <a:pPr marL="523875" indent="-523875">
              <a:buClr>
                <a:srgbClr val="000000"/>
              </a:buClr>
              <a:buSzPct val="100000"/>
              <a:buChar char="•"/>
              <a:defRPr sz="4500"/>
            </a:pPr>
            <a:r>
              <a:t>disyunción</a:t>
            </a:r>
          </a:p>
        </p:txBody>
      </p:sp>
      <p:pic>
        <p:nvPicPr>
          <p:cNvPr id="366" name="pasted-movie.png" descr="pasted-movie.png"/>
          <p:cNvPicPr>
            <a:picLocks noChangeAspect="1"/>
          </p:cNvPicPr>
          <p:nvPr/>
        </p:nvPicPr>
        <p:blipFill>
          <a:blip r:embed="rId2">
            <a:extLst/>
          </a:blip>
          <a:stretch>
            <a:fillRect/>
          </a:stretch>
        </p:blipFill>
        <p:spPr>
          <a:xfrm>
            <a:off x="13747804" y="6722191"/>
            <a:ext cx="9271001" cy="5715001"/>
          </a:xfrm>
          <a:prstGeom prst="rect">
            <a:avLst/>
          </a:prstGeom>
          <a:ln w="12700">
            <a:miter lim="400000"/>
          </a:ln>
        </p:spPr>
      </p:pic>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8" name="6. Tablas de Verdad"/>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6. Tablas de Verdad</a:t>
            </a:r>
          </a:p>
        </p:txBody>
      </p:sp>
      <p:sp>
        <p:nvSpPr>
          <p:cNvPr id="369" name="Negación…"/>
          <p:cNvSpPr txBox="1"/>
          <p:nvPr/>
        </p:nvSpPr>
        <p:spPr>
          <a:xfrm>
            <a:off x="997726" y="2881473"/>
            <a:ext cx="23158062" cy="26866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Negación</a:t>
            </a:r>
          </a:p>
          <a:p>
            <a:pPr>
              <a:defRPr sz="4500"/>
            </a:pPr>
            <a:r>
              <a:t>Continue dos actores, es siempre ya que siempre que una afirmación verdadera con una negación se vuelve falsa.</a:t>
            </a:r>
          </a:p>
        </p:txBody>
      </p:sp>
      <p:pic>
        <p:nvPicPr>
          <p:cNvPr id="370" name="pasted-movie.png" descr="pasted-movie.png"/>
          <p:cNvPicPr>
            <a:picLocks noChangeAspect="1"/>
          </p:cNvPicPr>
          <p:nvPr/>
        </p:nvPicPr>
        <p:blipFill>
          <a:blip r:embed="rId2">
            <a:extLst/>
          </a:blip>
          <a:stretch>
            <a:fillRect/>
          </a:stretch>
        </p:blipFill>
        <p:spPr>
          <a:xfrm>
            <a:off x="6628655" y="5782411"/>
            <a:ext cx="10376199" cy="6670414"/>
          </a:xfrm>
          <a:prstGeom prst="rect">
            <a:avLst/>
          </a:prstGeom>
          <a:ln w="12700">
            <a:miter lim="400000"/>
          </a:ln>
        </p:spPr>
      </p:pic>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2" name="6. Tablas de Verdad"/>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6. Tablas de Verdad</a:t>
            </a:r>
          </a:p>
        </p:txBody>
      </p:sp>
      <p:sp>
        <p:nvSpPr>
          <p:cNvPr id="373" name="Conjunción…"/>
          <p:cNvSpPr txBox="1"/>
          <p:nvPr/>
        </p:nvSpPr>
        <p:spPr>
          <a:xfrm>
            <a:off x="997726" y="2881473"/>
            <a:ext cx="23158062" cy="26866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Conjunción</a:t>
            </a:r>
          </a:p>
          <a:p>
            <a:pPr>
              <a:defRPr sz="4500"/>
            </a:pPr>
            <a:r>
              <a:t>Es la unión de dos valores, funciona es que algo es verdad cuando ambas partes involucradas son verdaderas y cuando las partes son diferentes, el resultado es falso.</a:t>
            </a:r>
          </a:p>
        </p:txBody>
      </p:sp>
      <p:pic>
        <p:nvPicPr>
          <p:cNvPr id="374" name="pasted-movie.png" descr="pasted-movie.png"/>
          <p:cNvPicPr>
            <a:picLocks noChangeAspect="1"/>
          </p:cNvPicPr>
          <p:nvPr/>
        </p:nvPicPr>
        <p:blipFill>
          <a:blip r:embed="rId2">
            <a:extLst/>
          </a:blip>
          <a:stretch>
            <a:fillRect/>
          </a:stretch>
        </p:blipFill>
        <p:spPr>
          <a:xfrm>
            <a:off x="8842480" y="6017320"/>
            <a:ext cx="7468554" cy="6515122"/>
          </a:xfrm>
          <a:prstGeom prst="rect">
            <a:avLst/>
          </a:prstGeom>
          <a:ln w="12700">
            <a:miter lim="400000"/>
          </a:ln>
        </p:spPr>
      </p:pic>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6" name="6. Tablas de Verdad"/>
          <p:cNvSpPr txBox="1"/>
          <p:nvPr/>
        </p:nvSpPr>
        <p:spPr>
          <a:xfrm>
            <a:off x="1603081" y="359922"/>
            <a:ext cx="21177838"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6. Tablas de Verdad</a:t>
            </a:r>
          </a:p>
        </p:txBody>
      </p:sp>
      <p:sp>
        <p:nvSpPr>
          <p:cNvPr id="377" name="Disyunción…"/>
          <p:cNvSpPr txBox="1"/>
          <p:nvPr/>
        </p:nvSpPr>
        <p:spPr>
          <a:xfrm>
            <a:off x="997726" y="3262473"/>
            <a:ext cx="23158062" cy="19246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Disyunción</a:t>
            </a:r>
          </a:p>
          <a:p>
            <a:pPr>
              <a:defRPr sz="4500"/>
            </a:pPr>
            <a:r>
              <a:t>Funciona que por lo menos un valor es verdadero , el resultado sera verdadero.</a:t>
            </a:r>
          </a:p>
        </p:txBody>
      </p:sp>
      <p:graphicFrame>
        <p:nvGraphicFramePr>
          <p:cNvPr id="378" name="Table 1"/>
          <p:cNvGraphicFramePr/>
          <p:nvPr/>
        </p:nvGraphicFramePr>
        <p:xfrm>
          <a:off x="11658820" y="5817722"/>
          <a:ext cx="10736027" cy="7415632"/>
        </p:xfrm>
        <a:graphic xmlns:a="http://schemas.openxmlformats.org/drawingml/2006/main">
          <a:graphicData uri="http://schemas.openxmlformats.org/drawingml/2006/table">
            <a:tbl>
              <a:tblPr firstCol="1" firstRow="1" lastCol="0" lastRow="0" bandCol="0" bandRow="0" rtl="0">
                <a:tableStyleId>{4C3C2611-4C71-4FC5-86AE-919BDF0F9419}</a:tableStyleId>
              </a:tblPr>
              <a:tblGrid>
                <a:gridCol w="3574442"/>
                <a:gridCol w="3574442"/>
                <a:gridCol w="3574442"/>
              </a:tblGrid>
              <a:tr h="1480586">
                <a:tc>
                  <a:txBody>
                    <a:bodyPr/>
                    <a:lstStyle/>
                    <a:p>
                      <a:pPr defTabSz="914400">
                        <a:tabLst>
                          <a:tab pos="1663700" algn="l"/>
                        </a:tabLst>
                        <a:defRPr b="0" sz="1800"/>
                      </a:pPr>
                      <a:r>
                        <a:rPr sz="3200">
                          <a:sym typeface="Graphik Semibold"/>
                        </a:rPr>
                        <a:t>p</a:t>
                      </a:r>
                    </a:p>
                  </a:txBody>
                  <a:tcPr marL="50800" marR="50800" marT="50800" marB="50800" anchor="ctr" anchorCtr="0" horzOverflow="overflow"/>
                </a:tc>
                <a:tc>
                  <a:txBody>
                    <a:bodyPr/>
                    <a:lstStyle/>
                    <a:p>
                      <a:pPr defTabSz="914400">
                        <a:tabLst>
                          <a:tab pos="1663700" algn="l"/>
                        </a:tabLst>
                        <a:defRPr b="0" sz="1800"/>
                      </a:pPr>
                      <a:r>
                        <a:rPr sz="3200">
                          <a:sym typeface="Graphik Semibold"/>
                        </a:rPr>
                        <a:t>q</a:t>
                      </a:r>
                    </a:p>
                  </a:txBody>
                  <a:tcPr marL="50800" marR="50800" marT="50800" marB="50800" anchor="ctr" anchorCtr="0" horzOverflow="overflow"/>
                </a:tc>
                <a:tc>
                  <a:txBody>
                    <a:bodyPr/>
                    <a:lstStyle/>
                    <a:p>
                      <a:pPr defTabSz="914400">
                        <a:tabLst>
                          <a:tab pos="1663700" algn="l"/>
                        </a:tabLst>
                        <a:defRPr b="0" sz="1800"/>
                      </a:pPr>
                      <a:r>
                        <a:rPr sz="3200">
                          <a:sym typeface="Graphik Semibold"/>
                        </a:rPr>
                        <a:t>p v q</a:t>
                      </a:r>
                    </a:p>
                  </a:txBody>
                  <a:tcPr marL="50800" marR="50800" marT="50800" marB="50800" anchor="ctr" anchorCtr="0" horzOverflow="overflow"/>
                </a:tc>
              </a:tr>
              <a:tr h="1480586">
                <a:tc>
                  <a:txBody>
                    <a:bodyPr/>
                    <a:lstStyle/>
                    <a:p>
                      <a:pPr defTabSz="914400">
                        <a:tabLst>
                          <a:tab pos="1663700" algn="l"/>
                        </a:tabLst>
                        <a:defRPr b="0" sz="1800"/>
                      </a:pPr>
                      <a:r>
                        <a:rPr sz="3200">
                          <a:sym typeface="Graphik Semibold"/>
                        </a:rPr>
                        <a:t>v</a:t>
                      </a:r>
                    </a:p>
                  </a:txBody>
                  <a:tcPr marL="50800" marR="50800" marT="50800" marB="50800" anchor="ctr" anchorCtr="0" horzOverflow="overflow"/>
                </a:tc>
                <a:tc>
                  <a:txBody>
                    <a:bodyPr/>
                    <a:lstStyle/>
                    <a:p>
                      <a:pPr defTabSz="914400">
                        <a:defRPr sz="1800"/>
                      </a:pPr>
                      <a:r>
                        <a:rPr sz="3200"/>
                        <a:t>V</a:t>
                      </a:r>
                    </a:p>
                  </a:txBody>
                  <a:tcPr marL="50800" marR="50800" marT="50800" marB="50800" anchor="ctr" anchorCtr="0" horzOverflow="overflow"/>
                </a:tc>
                <a:tc>
                  <a:txBody>
                    <a:bodyPr/>
                    <a:lstStyle/>
                    <a:p>
                      <a:pPr defTabSz="914400">
                        <a:defRPr sz="1800"/>
                      </a:pPr>
                      <a:r>
                        <a:rPr sz="3200"/>
                        <a:t>V</a:t>
                      </a:r>
                    </a:p>
                  </a:txBody>
                  <a:tcPr marL="50800" marR="50800" marT="50800" marB="50800" anchor="ctr" anchorCtr="0" horzOverflow="overflow"/>
                </a:tc>
              </a:tr>
              <a:tr h="1480586">
                <a:tc>
                  <a:txBody>
                    <a:bodyPr/>
                    <a:lstStyle/>
                    <a:p>
                      <a:pPr defTabSz="914400">
                        <a:tabLst>
                          <a:tab pos="1663700" algn="l"/>
                        </a:tabLst>
                        <a:defRPr b="0" sz="1800"/>
                      </a:pPr>
                      <a:r>
                        <a:rPr sz="3200">
                          <a:sym typeface="Graphik Semibold"/>
                        </a:rPr>
                        <a:t>v</a:t>
                      </a:r>
                    </a:p>
                  </a:txBody>
                  <a:tcPr marL="50800" marR="50800" marT="50800" marB="50800" anchor="ctr" anchorCtr="0" horzOverflow="overflow"/>
                </a:tc>
                <a:tc>
                  <a:txBody>
                    <a:bodyPr/>
                    <a:lstStyle/>
                    <a:p>
                      <a:pPr defTabSz="914400">
                        <a:defRPr sz="1800"/>
                      </a:pPr>
                      <a:r>
                        <a:rPr sz="3200"/>
                        <a:t>F</a:t>
                      </a:r>
                    </a:p>
                  </a:txBody>
                  <a:tcPr marL="50800" marR="50800" marT="50800" marB="50800" anchor="ctr" anchorCtr="0" horzOverflow="overflow"/>
                </a:tc>
                <a:tc>
                  <a:txBody>
                    <a:bodyPr/>
                    <a:lstStyle/>
                    <a:p>
                      <a:pPr defTabSz="914400">
                        <a:defRPr sz="1800"/>
                      </a:pPr>
                      <a:r>
                        <a:rPr sz="3200"/>
                        <a:t>V</a:t>
                      </a:r>
                    </a:p>
                  </a:txBody>
                  <a:tcPr marL="50800" marR="50800" marT="50800" marB="50800" anchor="ctr" anchorCtr="0" horzOverflow="overflow"/>
                </a:tc>
              </a:tr>
              <a:tr h="1480586">
                <a:tc>
                  <a:txBody>
                    <a:bodyPr/>
                    <a:lstStyle/>
                    <a:p>
                      <a:pPr defTabSz="914400">
                        <a:tabLst>
                          <a:tab pos="1663700" algn="l"/>
                        </a:tabLst>
                        <a:defRPr b="0" sz="1800"/>
                      </a:pPr>
                      <a:r>
                        <a:rPr sz="3200">
                          <a:sym typeface="Graphik Semibold"/>
                        </a:rPr>
                        <a:t>F</a:t>
                      </a:r>
                    </a:p>
                  </a:txBody>
                  <a:tcPr marL="50800" marR="50800" marT="50800" marB="50800" anchor="ctr" anchorCtr="0" horzOverflow="overflow"/>
                </a:tc>
                <a:tc>
                  <a:txBody>
                    <a:bodyPr/>
                    <a:lstStyle/>
                    <a:p>
                      <a:pPr defTabSz="914400">
                        <a:defRPr sz="1800"/>
                      </a:pPr>
                      <a:r>
                        <a:rPr sz="3200"/>
                        <a:t>V</a:t>
                      </a:r>
                    </a:p>
                  </a:txBody>
                  <a:tcPr marL="50800" marR="50800" marT="50800" marB="50800" anchor="ctr" anchorCtr="0" horzOverflow="overflow"/>
                </a:tc>
                <a:tc>
                  <a:txBody>
                    <a:bodyPr/>
                    <a:lstStyle/>
                    <a:p>
                      <a:pPr defTabSz="914400">
                        <a:defRPr sz="1800"/>
                      </a:pPr>
                      <a:r>
                        <a:rPr sz="3200"/>
                        <a:t>V</a:t>
                      </a:r>
                    </a:p>
                  </a:txBody>
                  <a:tcPr marL="50800" marR="50800" marT="50800" marB="50800" anchor="ctr" anchorCtr="0" horzOverflow="overflow"/>
                </a:tc>
              </a:tr>
              <a:tr h="1480586">
                <a:tc>
                  <a:txBody>
                    <a:bodyPr/>
                    <a:lstStyle/>
                    <a:p>
                      <a:pPr defTabSz="914400">
                        <a:tabLst>
                          <a:tab pos="1663700" algn="l"/>
                        </a:tabLst>
                        <a:defRPr b="0" sz="1800"/>
                      </a:pPr>
                      <a:r>
                        <a:rPr sz="3200">
                          <a:sym typeface="Graphik Semibold"/>
                        </a:rPr>
                        <a:t>F</a:t>
                      </a:r>
                    </a:p>
                  </a:txBody>
                  <a:tcPr marL="50800" marR="50800" marT="50800" marB="50800" anchor="ctr" anchorCtr="0" horzOverflow="overflow"/>
                </a:tc>
                <a:tc>
                  <a:txBody>
                    <a:bodyPr/>
                    <a:lstStyle/>
                    <a:p>
                      <a:pPr defTabSz="914400">
                        <a:defRPr sz="1800"/>
                      </a:pPr>
                      <a:r>
                        <a:rPr sz="3200"/>
                        <a:t>F</a:t>
                      </a:r>
                    </a:p>
                  </a:txBody>
                  <a:tcPr marL="50800" marR="50800" marT="50800" marB="50800" anchor="ctr" anchorCtr="0" horzOverflow="overflow"/>
                </a:tc>
                <a:tc>
                  <a:txBody>
                    <a:bodyPr/>
                    <a:lstStyle/>
                    <a:p>
                      <a:pPr defTabSz="914400">
                        <a:defRPr sz="1800"/>
                      </a:pPr>
                      <a:r>
                        <a:rPr sz="3200"/>
                        <a:t>F</a:t>
                      </a:r>
                    </a:p>
                  </a:txBody>
                  <a:tcPr marL="50800" marR="50800" marT="50800" marB="50800" anchor="ctr" anchorCtr="0" horzOverflow="overflow"/>
                </a:tc>
              </a:tr>
            </a:tbl>
          </a:graphicData>
        </a:graphic>
      </p:graphicFrame>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PSEUDOCÓDIGO"/>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PSEUDOCÓDIGO</a:t>
            </a:r>
          </a:p>
        </p:txBody>
      </p:sp>
      <p:sp>
        <p:nvSpPr>
          <p:cNvPr id="194" name="Definición y Característica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Definición y Características </a:t>
            </a:r>
          </a:p>
        </p:txBody>
      </p:sp>
      <p:sp>
        <p:nvSpPr>
          <p:cNvPr id="195" name="Representación escrita de un algoritmo, es decir, muestra en texto los pasos a seguir para solucionar un problema.…"/>
          <p:cNvSpPr txBox="1"/>
          <p:nvPr>
            <p:ph type="body" idx="1"/>
          </p:nvPr>
        </p:nvSpPr>
        <p:spPr>
          <a:xfrm>
            <a:off x="1270000" y="4271367"/>
            <a:ext cx="21844000" cy="8432801"/>
          </a:xfrm>
          <a:prstGeom prst="rect">
            <a:avLst/>
          </a:prstGeom>
        </p:spPr>
        <p:txBody>
          <a:bodyPr/>
          <a:lstStyle/>
          <a:p>
            <a:pPr marL="0" indent="0">
              <a:buClrTx/>
              <a:buSzTx/>
              <a:buNone/>
            </a:pPr>
            <a:r>
              <a:t>Representación escrita de un algoritmo, es decir, muestra en texto los pasos a seguir para solucionar un problema.</a:t>
            </a:r>
          </a:p>
          <a:p>
            <a:pPr/>
            <a:r>
              <a:t>Debe ser palabras más cercanas al lenguaje de programación</a:t>
            </a:r>
          </a:p>
          <a:p>
            <a:pPr/>
            <a:r>
              <a:t>Es un puente entre nuestro lenguaje y el de la computadora.</a:t>
            </a:r>
          </a:p>
          <a:p>
            <a:pPr/>
            <a:r>
              <a:t>Es un borrador que nos ayuda a interpretar un problema de lado del programa.</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0" name="6. Tablas de Verdad"/>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6. Tablas de Verdad</a:t>
            </a:r>
          </a:p>
        </p:txBody>
      </p:sp>
      <p:sp>
        <p:nvSpPr>
          <p:cNvPr id="381" name="Orden para resolver preposiciones…"/>
          <p:cNvSpPr txBox="1"/>
          <p:nvPr/>
        </p:nvSpPr>
        <p:spPr>
          <a:xfrm>
            <a:off x="967660" y="2630510"/>
            <a:ext cx="23158062" cy="735787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Orden para resolver preposiciones</a:t>
            </a:r>
          </a:p>
          <a:p>
            <a:pPr marL="833437" indent="-833437">
              <a:buSzPct val="100000"/>
              <a:buAutoNum type="arabicPeriod" startAt="1"/>
              <a:defRPr b="1" sz="4500"/>
            </a:pPr>
            <a:r>
              <a:t>() (aplicación ; agrupamiento)</a:t>
            </a:r>
          </a:p>
          <a:p>
            <a:pPr marL="833437" indent="-833437">
              <a:buSzPct val="100000"/>
              <a:buAutoNum type="arabicPeriod" startAt="1"/>
              <a:defRPr b="1" sz="4500"/>
            </a:pPr>
            <a:r>
              <a:t>¬, ~ (no) (negación)</a:t>
            </a:r>
          </a:p>
          <a:p>
            <a:pPr marL="833437" indent="-833437">
              <a:buSzPct val="100000"/>
              <a:buAutoNum type="arabicPeriod" startAt="1"/>
              <a:defRPr b="1" sz="4500"/>
            </a:pPr>
            <a:r>
              <a:t>v (o) Disyunción</a:t>
            </a:r>
          </a:p>
          <a:p>
            <a:pPr marL="851958" indent="-851958">
              <a:buSzPct val="100000"/>
              <a:buAutoNum type="arabicPeriod" startAt="1"/>
              <a:defRPr b="1" sz="4500"/>
            </a:pPr>
            <a:r>
              <a:rPr sz="4600"/>
              <a:t>∧</a:t>
            </a:r>
            <a:r>
              <a:t> (y) Conjunción</a:t>
            </a:r>
          </a:p>
          <a:p>
            <a:pPr marL="833437" indent="-833437">
              <a:buSzPct val="100000"/>
              <a:buAutoNum type="arabicPeriod" startAt="1"/>
              <a:defRPr b="1" sz="4500"/>
            </a:pPr>
            <a:r>
              <a:t>→(entonces)</a:t>
            </a:r>
          </a:p>
          <a:p>
            <a:pPr marL="833437" indent="-833437">
              <a:buSzPct val="100000"/>
              <a:buAutoNum type="arabicPeriod" startAt="1"/>
              <a:defRPr b="1" sz="4500"/>
            </a:pPr>
            <a:r>
              <a:t>⇔ (si y solo si) (p </a:t>
            </a:r>
            <a:r>
              <a:rPr sz="4600"/>
              <a:t>∧ q) ⇔ </a:t>
            </a:r>
            <a:r>
              <a:t>(p v</a:t>
            </a:r>
            <a:r>
              <a:rPr sz="4600"/>
              <a:t> q)  = verdadero</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3" name="EJERCICIO TABLA DE VERDAD"/>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EJERCICIO TABLA DE VERDAD</a:t>
            </a:r>
          </a:p>
        </p:txBody>
      </p:sp>
      <p:sp>
        <p:nvSpPr>
          <p:cNvPr id="384" name="¬ ( p ∧ q)"/>
          <p:cNvSpPr txBox="1"/>
          <p:nvPr>
            <p:ph type="body" idx="21"/>
          </p:nvPr>
        </p:nvSpPr>
        <p:spPr>
          <a:xfrm>
            <a:off x="1270000" y="2404199"/>
            <a:ext cx="21844000" cy="1016001"/>
          </a:xfrm>
          <a:prstGeom prst="rect">
            <a:avLst/>
          </a:prstGeom>
          <a:extLst>
            <a:ext uri="{C572A759-6A51-4108-AA02-DFA0A04FC94B}">
              <ma14:wrappingTextBoxFlag xmlns:ma14="http://schemas.microsoft.com/office/mac/drawingml/2011/main" val="1"/>
            </a:ext>
          </a:extLst>
        </p:spPr>
        <p:txBody>
          <a:bodyPr/>
          <a:lstStyle>
            <a:lvl1pPr marL="833437" indent="-833437" algn="l" defTabSz="2438400">
              <a:spcBef>
                <a:spcPts val="2400"/>
              </a:spcBef>
              <a:buSzPct val="100000"/>
              <a:buAutoNum type="arabicPeriod" startAt="1"/>
              <a:defRPr b="1" sz="4500">
                <a:latin typeface="Graphik"/>
                <a:ea typeface="Graphik"/>
                <a:cs typeface="Graphik"/>
                <a:sym typeface="Graphik"/>
              </a:defRPr>
            </a:lvl1pPr>
          </a:lstStyle>
          <a:p>
            <a:pPr/>
            <a:r>
              <a:t>¬ ( p ∧ q)</a:t>
            </a:r>
          </a:p>
        </p:txBody>
      </p:sp>
      <p:sp>
        <p:nvSpPr>
          <p:cNvPr id="385" name="2 ^ n…"/>
          <p:cNvSpPr txBox="1"/>
          <p:nvPr>
            <p:ph type="body" idx="1"/>
          </p:nvPr>
        </p:nvSpPr>
        <p:spPr>
          <a:prstGeom prst="rect">
            <a:avLst/>
          </a:prstGeom>
        </p:spPr>
        <p:txBody>
          <a:bodyPr/>
          <a:lstStyle/>
          <a:p>
            <a:pPr/>
            <a:r>
              <a:t>2 ^ n</a:t>
            </a:r>
          </a:p>
          <a:p>
            <a:pPr/>
            <a:r>
              <a:t>2 ^2 = 4</a:t>
            </a:r>
          </a:p>
          <a:p>
            <a:pPr/>
            <a:r>
              <a:t>3 ^2 = 6 ( p, q, z)</a:t>
            </a:r>
          </a:p>
        </p:txBody>
      </p:sp>
      <p:graphicFrame>
        <p:nvGraphicFramePr>
          <p:cNvPr id="386" name="Table 1"/>
          <p:cNvGraphicFramePr/>
          <p:nvPr/>
        </p:nvGraphicFramePr>
        <p:xfrm>
          <a:off x="12498089" y="3942817"/>
          <a:ext cx="10912344" cy="8432801"/>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2724910"/>
                <a:gridCol w="2724910"/>
                <a:gridCol w="2724910"/>
                <a:gridCol w="2724910"/>
              </a:tblGrid>
              <a:tr h="1525894">
                <a:tc>
                  <a:txBody>
                    <a:bodyPr/>
                    <a:lstStyle/>
                    <a:p>
                      <a:pPr defTabSz="914400">
                        <a:tabLst>
                          <a:tab pos="1663700" algn="l"/>
                        </a:tabLst>
                        <a:defRPr b="0" sz="1800">
                          <a:solidFill>
                            <a:srgbClr val="000000"/>
                          </a:solidFill>
                        </a:defRPr>
                      </a:pPr>
                      <a:r>
                        <a:rPr sz="4500">
                          <a:solidFill>
                            <a:srgbClr val="191919"/>
                          </a:solidFill>
                          <a:sym typeface="Graphik Semibold"/>
                        </a:rPr>
                        <a:t>p</a:t>
                      </a:r>
                    </a:p>
                  </a:txBody>
                  <a:tcPr marL="139700" marR="139700" marT="139700" marB="139700" anchor="ctr" anchorCtr="0" horzOverflow="overflow">
                    <a:lnL w="12700">
                      <a:solidFill>
                        <a:srgbClr val="000000"/>
                      </a:solidFill>
                      <a:miter lim="400000"/>
                    </a:lnL>
                    <a:lnT w="12700">
                      <a:solidFill>
                        <a:srgbClr val="000000"/>
                      </a:solidFill>
                      <a:miter lim="400000"/>
                    </a:lnT>
                    <a:solidFill>
                      <a:srgbClr val="4886E7"/>
                    </a:solidFill>
                  </a:tcPr>
                </a:tc>
                <a:tc>
                  <a:txBody>
                    <a:bodyPr/>
                    <a:lstStyle/>
                    <a:p>
                      <a:pPr defTabSz="914400">
                        <a:tabLst>
                          <a:tab pos="1663700" algn="l"/>
                        </a:tabLst>
                        <a:defRPr b="0" sz="1800">
                          <a:solidFill>
                            <a:srgbClr val="000000"/>
                          </a:solidFill>
                        </a:defRPr>
                      </a:pPr>
                      <a:r>
                        <a:rPr sz="4500">
                          <a:solidFill>
                            <a:srgbClr val="191919"/>
                          </a:solidFill>
                          <a:sym typeface="Graphik Semibold"/>
                        </a:rPr>
                        <a:t>q</a:t>
                      </a:r>
                    </a:p>
                  </a:txBody>
                  <a:tcPr marL="139700" marR="139700" marT="139700" marB="139700" anchor="ctr" anchorCtr="0" horzOverflow="overflow">
                    <a:lnT w="12700">
                      <a:solidFill>
                        <a:srgbClr val="000000"/>
                      </a:solidFill>
                      <a:miter lim="400000"/>
                    </a:lnT>
                    <a:solidFill>
                      <a:srgbClr val="4886E7"/>
                    </a:solidFill>
                  </a:tcPr>
                </a:tc>
                <a:tc>
                  <a:txBody>
                    <a:bodyPr/>
                    <a:lstStyle/>
                    <a:p>
                      <a:pPr lvl="1" defTabSz="914400">
                        <a:defRPr sz="4500">
                          <a:solidFill>
                            <a:srgbClr val="191919"/>
                          </a:solidFill>
                          <a:latin typeface="Graphik"/>
                          <a:ea typeface="Graphik"/>
                          <a:cs typeface="Graphik"/>
                        </a:defRPr>
                      </a:pPr>
                      <a:r>
                        <a:t>p  ∧ q</a:t>
                      </a:r>
                    </a:p>
                  </a:txBody>
                  <a:tcPr marL="139700" marR="139700" marT="139700" marB="139700" anchor="ctr" anchorCtr="0" horzOverflow="overflow">
                    <a:lnT w="12700">
                      <a:solidFill>
                        <a:srgbClr val="000000"/>
                      </a:solidFill>
                      <a:miter lim="400000"/>
                    </a:lnT>
                    <a:solidFill>
                      <a:srgbClr val="4886E7"/>
                    </a:solidFill>
                  </a:tcPr>
                </a:tc>
                <a:tc>
                  <a:txBody>
                    <a:bodyPr/>
                    <a:lstStyle/>
                    <a:p>
                      <a:pPr defTabSz="2438400">
                        <a:spcBef>
                          <a:spcPts val="2400"/>
                        </a:spcBef>
                        <a:defRPr b="0" sz="1800">
                          <a:solidFill>
                            <a:srgbClr val="000000"/>
                          </a:solidFill>
                        </a:defRPr>
                      </a:pPr>
                      <a:r>
                        <a:rPr b="1" sz="4500">
                          <a:solidFill>
                            <a:srgbClr val="191919"/>
                          </a:solidFill>
                          <a:latin typeface="Graphik"/>
                          <a:ea typeface="Graphik"/>
                          <a:cs typeface="Graphik"/>
                        </a:rPr>
                        <a:t>¬</a:t>
                      </a:r>
                    </a:p>
                  </a:txBody>
                  <a:tcPr marL="139700" marR="139700" marT="139700" marB="139700" anchor="ctr" anchorCtr="0" horzOverflow="overflow">
                    <a:lnR w="12700">
                      <a:solidFill>
                        <a:srgbClr val="000000"/>
                      </a:solidFill>
                      <a:miter lim="400000"/>
                    </a:lnR>
                    <a:lnT w="12700">
                      <a:solidFill>
                        <a:srgbClr val="000000"/>
                      </a:solidFill>
                      <a:miter lim="400000"/>
                    </a:lnT>
                    <a:solidFill>
                      <a:srgbClr val="4886E7"/>
                    </a:solidFill>
                  </a:tcPr>
                </a:tc>
              </a:tr>
              <a:tr h="1128721">
                <a:tc>
                  <a:txBody>
                    <a:bodyPr/>
                    <a:lstStyle/>
                    <a:p>
                      <a:pPr defTabSz="914400">
                        <a:defRPr sz="1800"/>
                      </a:pPr>
                      <a:r>
                        <a:rPr b="1" sz="3100"/>
                        <a:t>V</a:t>
                      </a:r>
                    </a:p>
                  </a:txBody>
                  <a:tcPr marL="50800" marR="50800" marT="50800" marB="50800" anchor="ctr" anchorCtr="0" horzOverflow="overflow">
                    <a:lnL w="12700">
                      <a:solidFill>
                        <a:srgbClr val="000000"/>
                      </a:solidFill>
                      <a:miter lim="400000"/>
                    </a:lnL>
                  </a:tcPr>
                </a:tc>
                <a:tc>
                  <a:txBody>
                    <a:bodyPr/>
                    <a:lstStyle/>
                    <a:p>
                      <a:pPr defTabSz="914400">
                        <a:defRPr sz="1800"/>
                      </a:pPr>
                      <a:r>
                        <a:rPr b="1" sz="3100"/>
                        <a:t>V</a:t>
                      </a:r>
                    </a:p>
                  </a:txBody>
                  <a:tcPr marL="50800" marR="50800" marT="50800" marB="50800" anchor="ctr" anchorCtr="0" horzOverflow="overflow"/>
                </a:tc>
                <a:tc>
                  <a:txBody>
                    <a:bodyPr/>
                    <a:lstStyle/>
                    <a:p>
                      <a:pPr defTabSz="914400">
                        <a:defRPr sz="1800"/>
                      </a:pPr>
                      <a:r>
                        <a:rPr b="1" sz="3100"/>
                        <a:t>V</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lnR w="12700">
                      <a:solidFill>
                        <a:srgbClr val="000000"/>
                      </a:solidFill>
                      <a:miter lim="400000"/>
                    </a:lnR>
                  </a:tcPr>
                </a:tc>
              </a:tr>
              <a:tr h="1921827">
                <a:tc>
                  <a:txBody>
                    <a:bodyPr/>
                    <a:lstStyle/>
                    <a:p>
                      <a:pPr defTabSz="914400">
                        <a:defRPr sz="1800"/>
                      </a:pPr>
                      <a:r>
                        <a:rPr b="1" sz="3100"/>
                        <a:t>V</a:t>
                      </a:r>
                    </a:p>
                  </a:txBody>
                  <a:tcPr marL="50800" marR="50800" marT="50800" marB="50800" anchor="ctr" anchorCtr="0" horzOverflow="overflow">
                    <a:lnL w="12700">
                      <a:solidFill>
                        <a:srgbClr val="000000"/>
                      </a:solidFill>
                      <a:miter lim="400000"/>
                    </a:lnL>
                  </a:tcPr>
                </a:tc>
                <a:tc>
                  <a:txBody>
                    <a:bodyPr/>
                    <a:lstStyle/>
                    <a:p>
                      <a:pPr defTabSz="914400">
                        <a:defRPr sz="1800"/>
                      </a:pPr>
                      <a:r>
                        <a:rPr b="1" sz="3100"/>
                        <a:t>F</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tc>
                <a:tc>
                  <a:txBody>
                    <a:bodyPr/>
                    <a:lstStyle/>
                    <a:p>
                      <a:pPr defTabSz="914400">
                        <a:defRPr sz="1800"/>
                      </a:pPr>
                      <a:r>
                        <a:rPr b="1" sz="3100"/>
                        <a:t>V</a:t>
                      </a:r>
                    </a:p>
                  </a:txBody>
                  <a:tcPr marL="50800" marR="50800" marT="50800" marB="50800" anchor="ctr" anchorCtr="0" horzOverflow="overflow">
                    <a:lnR w="12700">
                      <a:solidFill>
                        <a:srgbClr val="000000"/>
                      </a:solidFill>
                      <a:miter lim="400000"/>
                    </a:lnR>
                  </a:tcPr>
                </a:tc>
              </a:tr>
              <a:tr h="1921827">
                <a:tc>
                  <a:txBody>
                    <a:bodyPr/>
                    <a:lstStyle/>
                    <a:p>
                      <a:pPr defTabSz="914400">
                        <a:defRPr sz="1800"/>
                      </a:pPr>
                      <a:r>
                        <a:rPr b="1" sz="3100"/>
                        <a:t>F</a:t>
                      </a:r>
                    </a:p>
                  </a:txBody>
                  <a:tcPr marL="50800" marR="50800" marT="50800" marB="50800" anchor="ctr" anchorCtr="0" horzOverflow="overflow">
                    <a:lnL w="12700">
                      <a:solidFill>
                        <a:srgbClr val="000000"/>
                      </a:solidFill>
                      <a:miter lim="400000"/>
                    </a:lnL>
                  </a:tcPr>
                </a:tc>
                <a:tc>
                  <a:txBody>
                    <a:bodyPr/>
                    <a:lstStyle/>
                    <a:p>
                      <a:pPr defTabSz="914400">
                        <a:defRPr sz="1800"/>
                      </a:pPr>
                      <a:r>
                        <a:rPr b="1" sz="3100"/>
                        <a:t>V</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tc>
                <a:tc>
                  <a:txBody>
                    <a:bodyPr/>
                    <a:lstStyle/>
                    <a:p>
                      <a:pPr defTabSz="914400">
                        <a:defRPr sz="1800"/>
                      </a:pPr>
                      <a:r>
                        <a:rPr b="1" sz="3100"/>
                        <a:t>V</a:t>
                      </a:r>
                    </a:p>
                  </a:txBody>
                  <a:tcPr marL="50800" marR="50800" marT="50800" marB="50800" anchor="ctr" anchorCtr="0" horzOverflow="overflow">
                    <a:lnR w="12700">
                      <a:solidFill>
                        <a:srgbClr val="000000"/>
                      </a:solidFill>
                      <a:miter lim="400000"/>
                    </a:lnR>
                  </a:tcPr>
                </a:tc>
              </a:tr>
              <a:tr h="1921827">
                <a:tc>
                  <a:txBody>
                    <a:bodyPr/>
                    <a:lstStyle/>
                    <a:p>
                      <a:pPr defTabSz="914400">
                        <a:defRPr sz="1800"/>
                      </a:pPr>
                      <a:r>
                        <a:rPr b="1" sz="3100"/>
                        <a:t>F</a:t>
                      </a:r>
                    </a:p>
                  </a:txBody>
                  <a:tcPr marL="50800" marR="50800" marT="50800" marB="50800" anchor="ctr" anchorCtr="0" horzOverflow="overflow">
                    <a:lnL w="12700">
                      <a:solidFill>
                        <a:srgbClr val="000000"/>
                      </a:solidFill>
                      <a:miter lim="400000"/>
                    </a:lnL>
                    <a:lnB w="12700">
                      <a:solidFill>
                        <a:srgbClr val="000000"/>
                      </a:solidFill>
                      <a:miter lim="400000"/>
                    </a:lnB>
                  </a:tcPr>
                </a:tc>
                <a:tc>
                  <a:txBody>
                    <a:bodyPr/>
                    <a:lstStyle/>
                    <a:p>
                      <a:pPr defTabSz="914400">
                        <a:defRPr sz="1800"/>
                      </a:pPr>
                      <a:r>
                        <a:rPr b="1" sz="3100"/>
                        <a:t>F</a:t>
                      </a:r>
                    </a:p>
                  </a:txBody>
                  <a:tcPr marL="50800" marR="50800" marT="50800" marB="50800" anchor="ctr" anchorCtr="0" horzOverflow="overflow">
                    <a:lnB w="12700">
                      <a:solidFill>
                        <a:srgbClr val="000000"/>
                      </a:solidFill>
                      <a:miter lim="400000"/>
                    </a:lnB>
                  </a:tcPr>
                </a:tc>
                <a:tc>
                  <a:txBody>
                    <a:bodyPr/>
                    <a:lstStyle/>
                    <a:p>
                      <a:pPr defTabSz="914400">
                        <a:defRPr sz="1800"/>
                      </a:pPr>
                      <a:r>
                        <a:rPr b="1" sz="3100"/>
                        <a:t>F</a:t>
                      </a:r>
                    </a:p>
                  </a:txBody>
                  <a:tcPr marL="50800" marR="50800" marT="50800" marB="50800" anchor="ctr" anchorCtr="0" horzOverflow="overflow">
                    <a:lnB w="12700">
                      <a:solidFill>
                        <a:srgbClr val="000000"/>
                      </a:solidFill>
                      <a:miter lim="400000"/>
                    </a:lnB>
                  </a:tcPr>
                </a:tc>
                <a:tc>
                  <a:txBody>
                    <a:bodyPr/>
                    <a:lstStyle/>
                    <a:p>
                      <a:pPr defTabSz="914400">
                        <a:defRPr sz="1800"/>
                      </a:pPr>
                      <a:r>
                        <a:rPr b="1" sz="3100"/>
                        <a:t>V</a:t>
                      </a:r>
                    </a:p>
                  </a:txBody>
                  <a:tcPr marL="50800" marR="50800" marT="50800" marB="50800" anchor="ctr" anchorCtr="0" horzOverflow="overflow">
                    <a:lnR w="12700">
                      <a:solidFill>
                        <a:srgbClr val="000000"/>
                      </a:solidFill>
                      <a:miter lim="400000"/>
                    </a:lnR>
                    <a:lnB w="12700">
                      <a:solidFill>
                        <a:srgbClr val="000000"/>
                      </a:solidFill>
                      <a:miter lim="400000"/>
                    </a:lnB>
                  </a:tcPr>
                </a:tc>
              </a:tr>
            </a:tbl>
          </a:graphicData>
        </a:graphic>
      </p:graphicFrame>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8" name="EJERCICIO TABLA DE VERDAD"/>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EJERCICIO TABLA DE VERDAD</a:t>
            </a:r>
          </a:p>
        </p:txBody>
      </p:sp>
      <p:sp>
        <p:nvSpPr>
          <p:cNvPr id="389" name="¬ p  ^  ¬ q"/>
          <p:cNvSpPr txBox="1"/>
          <p:nvPr>
            <p:ph type="body" idx="21"/>
          </p:nvPr>
        </p:nvSpPr>
        <p:spPr>
          <a:xfrm>
            <a:off x="1270000" y="2404199"/>
            <a:ext cx="21844000" cy="1016001"/>
          </a:xfrm>
          <a:prstGeom prst="rect">
            <a:avLst/>
          </a:prstGeom>
          <a:extLst>
            <a:ext uri="{C572A759-6A51-4108-AA02-DFA0A04FC94B}">
              <ma14:wrappingTextBoxFlag xmlns:ma14="http://schemas.microsoft.com/office/mac/drawingml/2011/main" val="1"/>
            </a:ext>
          </a:extLst>
        </p:spPr>
        <p:txBody>
          <a:bodyPr/>
          <a:lstStyle>
            <a:lvl1pPr marL="833437" indent="-833437" algn="l" defTabSz="2438400">
              <a:spcBef>
                <a:spcPts val="2400"/>
              </a:spcBef>
              <a:buSzPct val="100000"/>
              <a:buAutoNum type="arabicPeriod" startAt="1"/>
              <a:defRPr b="1" sz="4500">
                <a:latin typeface="Graphik"/>
                <a:ea typeface="Graphik"/>
                <a:cs typeface="Graphik"/>
                <a:sym typeface="Graphik"/>
              </a:defRPr>
            </a:lvl1pPr>
          </a:lstStyle>
          <a:p>
            <a:pPr/>
            <a:r>
              <a:t>¬ p  ^  ¬ q</a:t>
            </a:r>
          </a:p>
        </p:txBody>
      </p:sp>
      <p:sp>
        <p:nvSpPr>
          <p:cNvPr id="390" name="2 ^ n…"/>
          <p:cNvSpPr txBox="1"/>
          <p:nvPr>
            <p:ph type="body" sz="quarter" idx="1"/>
          </p:nvPr>
        </p:nvSpPr>
        <p:spPr>
          <a:xfrm>
            <a:off x="1239933" y="3724761"/>
            <a:ext cx="7477074" cy="8432801"/>
          </a:xfrm>
          <a:prstGeom prst="rect">
            <a:avLst/>
          </a:prstGeom>
        </p:spPr>
        <p:txBody>
          <a:bodyPr/>
          <a:lstStyle/>
          <a:p>
            <a:pPr/>
            <a:r>
              <a:t>2 ^ n</a:t>
            </a:r>
          </a:p>
          <a:p>
            <a:pPr/>
            <a:r>
              <a:t>2 ^2 = 4</a:t>
            </a:r>
          </a:p>
        </p:txBody>
      </p:sp>
      <p:graphicFrame>
        <p:nvGraphicFramePr>
          <p:cNvPr id="391" name="Table 1"/>
          <p:cNvGraphicFramePr/>
          <p:nvPr/>
        </p:nvGraphicFramePr>
        <p:xfrm>
          <a:off x="11285102" y="3257323"/>
          <a:ext cx="12632893" cy="8432801"/>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1866311"/>
                <a:gridCol w="1999932"/>
                <a:gridCol w="2290732"/>
                <a:gridCol w="1955315"/>
                <a:gridCol w="3173549"/>
              </a:tblGrid>
              <a:tr h="1525894">
                <a:tc>
                  <a:txBody>
                    <a:bodyPr/>
                    <a:lstStyle/>
                    <a:p>
                      <a:pPr defTabSz="914400">
                        <a:tabLst>
                          <a:tab pos="1663700" algn="l"/>
                        </a:tabLst>
                        <a:defRPr b="0" sz="1800">
                          <a:solidFill>
                            <a:srgbClr val="000000"/>
                          </a:solidFill>
                        </a:defRPr>
                      </a:pPr>
                      <a:r>
                        <a:rPr sz="4500">
                          <a:solidFill>
                            <a:srgbClr val="191919"/>
                          </a:solidFill>
                          <a:sym typeface="Graphik Semibold"/>
                        </a:rPr>
                        <a:t>p</a:t>
                      </a:r>
                    </a:p>
                  </a:txBody>
                  <a:tcPr marL="139700" marR="139700" marT="139700" marB="139700" anchor="ctr" anchorCtr="0" horzOverflow="overflow">
                    <a:lnL w="12700">
                      <a:solidFill>
                        <a:srgbClr val="DCE179"/>
                      </a:solidFill>
                      <a:miter lim="400000"/>
                    </a:lnL>
                    <a:lnT w="12700">
                      <a:solidFill>
                        <a:srgbClr val="DCE179"/>
                      </a:solidFill>
                      <a:miter lim="400000"/>
                    </a:lnT>
                    <a:solidFill>
                      <a:srgbClr val="4886E7"/>
                    </a:solidFill>
                  </a:tcPr>
                </a:tc>
                <a:tc>
                  <a:txBody>
                    <a:bodyPr/>
                    <a:lstStyle/>
                    <a:p>
                      <a:pPr defTabSz="914400">
                        <a:tabLst>
                          <a:tab pos="1663700" algn="l"/>
                        </a:tabLst>
                        <a:defRPr b="0" sz="1800">
                          <a:solidFill>
                            <a:srgbClr val="000000"/>
                          </a:solidFill>
                        </a:defRPr>
                      </a:pPr>
                      <a:r>
                        <a:rPr sz="4500">
                          <a:solidFill>
                            <a:srgbClr val="191919"/>
                          </a:solidFill>
                          <a:sym typeface="Graphik Semibold"/>
                        </a:rPr>
                        <a:t>q</a:t>
                      </a:r>
                    </a:p>
                  </a:txBody>
                  <a:tcPr marL="139700" marR="139700" marT="139700" marB="139700" anchor="ctr" anchorCtr="0" horzOverflow="overflow">
                    <a:lnT w="12700">
                      <a:solidFill>
                        <a:srgbClr val="DCE179"/>
                      </a:solidFill>
                      <a:miter lim="400000"/>
                    </a:lnT>
                    <a:solidFill>
                      <a:srgbClr val="4886E7"/>
                    </a:solidFill>
                  </a:tcPr>
                </a:tc>
                <a:tc>
                  <a:txBody>
                    <a:bodyPr/>
                    <a:lstStyle/>
                    <a:p>
                      <a:pPr defTabSz="2438400">
                        <a:spcBef>
                          <a:spcPts val="2400"/>
                        </a:spcBef>
                        <a:defRPr b="0" sz="1800">
                          <a:solidFill>
                            <a:srgbClr val="000000"/>
                          </a:solidFill>
                        </a:defRPr>
                      </a:pPr>
                      <a:r>
                        <a:rPr b="1" sz="4500">
                          <a:latin typeface="Graphik"/>
                          <a:ea typeface="Graphik"/>
                          <a:cs typeface="Graphik"/>
                        </a:rPr>
                        <a:t>¬ p </a:t>
                      </a:r>
                    </a:p>
                  </a:txBody>
                  <a:tcPr marL="139700" marR="139700" marT="139700" marB="139700" anchor="ctr" anchorCtr="0" horzOverflow="overflow">
                    <a:lnT w="12700">
                      <a:solidFill>
                        <a:srgbClr val="DCE179"/>
                      </a:solidFill>
                      <a:miter lim="400000"/>
                    </a:lnT>
                    <a:solidFill>
                      <a:srgbClr val="4886E7"/>
                    </a:solidFill>
                  </a:tcPr>
                </a:tc>
                <a:tc>
                  <a:txBody>
                    <a:bodyPr/>
                    <a:lstStyle/>
                    <a:p>
                      <a:pPr defTabSz="2438400">
                        <a:spcBef>
                          <a:spcPts val="2400"/>
                        </a:spcBef>
                        <a:defRPr b="0" sz="1800">
                          <a:solidFill>
                            <a:srgbClr val="000000"/>
                          </a:solidFill>
                        </a:defRPr>
                      </a:pPr>
                      <a:r>
                        <a:rPr b="1" sz="4500">
                          <a:solidFill>
                            <a:srgbClr val="191919"/>
                          </a:solidFill>
                          <a:latin typeface="Graphik"/>
                          <a:ea typeface="Graphik"/>
                          <a:cs typeface="Graphik"/>
                        </a:rPr>
                        <a:t>¬q</a:t>
                      </a:r>
                    </a:p>
                  </a:txBody>
                  <a:tcPr marL="139700" marR="139700" marT="139700" marB="139700" anchor="ctr" anchorCtr="0" horzOverflow="overflow">
                    <a:lnT w="12700">
                      <a:solidFill>
                        <a:srgbClr val="DCE179"/>
                      </a:solidFill>
                      <a:miter lim="400000"/>
                    </a:lnT>
                    <a:solidFill>
                      <a:srgbClr val="4886E7"/>
                    </a:solidFill>
                  </a:tcPr>
                </a:tc>
                <a:tc>
                  <a:txBody>
                    <a:bodyPr/>
                    <a:lstStyle/>
                    <a:p>
                      <a:pPr algn="l" defTabSz="2438400">
                        <a:spcBef>
                          <a:spcPts val="2400"/>
                        </a:spcBef>
                        <a:defRPr b="0" sz="1800">
                          <a:solidFill>
                            <a:srgbClr val="000000"/>
                          </a:solidFill>
                        </a:defRPr>
                      </a:pPr>
                      <a:r>
                        <a:rPr b="1" sz="4500">
                          <a:latin typeface="Graphik"/>
                          <a:ea typeface="Graphik"/>
                          <a:cs typeface="Graphik"/>
                        </a:rPr>
                        <a:t>¬ p  ^  ¬ q</a:t>
                      </a:r>
                    </a:p>
                  </a:txBody>
                  <a:tcPr marL="139700" marR="139700" marT="139700" marB="139700" anchor="ctr" anchorCtr="0" horzOverflow="overflow">
                    <a:lnR w="12700">
                      <a:solidFill>
                        <a:srgbClr val="DCE179"/>
                      </a:solidFill>
                      <a:miter lim="400000"/>
                    </a:lnR>
                    <a:lnT w="12700">
                      <a:solidFill>
                        <a:srgbClr val="DCE179"/>
                      </a:solidFill>
                      <a:miter lim="400000"/>
                    </a:lnT>
                    <a:solidFill>
                      <a:srgbClr val="4886E7"/>
                    </a:solidFill>
                  </a:tcPr>
                </a:tc>
              </a:tr>
              <a:tr h="1128721">
                <a:tc>
                  <a:txBody>
                    <a:bodyPr/>
                    <a:lstStyle/>
                    <a:p>
                      <a:pPr defTabSz="914400">
                        <a:defRPr sz="1800"/>
                      </a:pPr>
                      <a:r>
                        <a:rPr b="1" sz="3100"/>
                        <a:t>V</a:t>
                      </a:r>
                    </a:p>
                  </a:txBody>
                  <a:tcPr marL="50800" marR="50800" marT="50800" marB="50800" anchor="ctr" anchorCtr="0" horzOverflow="overflow">
                    <a:lnL w="12700">
                      <a:solidFill>
                        <a:srgbClr val="DCE179"/>
                      </a:solidFill>
                      <a:miter lim="400000"/>
                    </a:lnL>
                  </a:tcPr>
                </a:tc>
                <a:tc>
                  <a:txBody>
                    <a:bodyPr/>
                    <a:lstStyle/>
                    <a:p>
                      <a:pPr defTabSz="914400">
                        <a:defRPr sz="1800"/>
                      </a:pPr>
                      <a:r>
                        <a:rPr b="1" sz="3100"/>
                        <a:t>V</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lnR w="12700">
                      <a:solidFill>
                        <a:srgbClr val="DCE179"/>
                      </a:solidFill>
                      <a:miter lim="400000"/>
                    </a:lnR>
                  </a:tcPr>
                </a:tc>
              </a:tr>
              <a:tr h="1921827">
                <a:tc>
                  <a:txBody>
                    <a:bodyPr/>
                    <a:lstStyle/>
                    <a:p>
                      <a:pPr defTabSz="914400">
                        <a:defRPr sz="1800"/>
                      </a:pPr>
                      <a:r>
                        <a:rPr b="1" sz="3100"/>
                        <a:t>V</a:t>
                      </a:r>
                    </a:p>
                  </a:txBody>
                  <a:tcPr marL="50800" marR="50800" marT="50800" marB="50800" anchor="ctr" anchorCtr="0" horzOverflow="overflow">
                    <a:lnL w="12700">
                      <a:solidFill>
                        <a:srgbClr val="DCE179"/>
                      </a:solidFill>
                      <a:miter lim="400000"/>
                    </a:lnL>
                  </a:tcPr>
                </a:tc>
                <a:tc>
                  <a:txBody>
                    <a:bodyPr/>
                    <a:lstStyle/>
                    <a:p>
                      <a:pPr defTabSz="914400">
                        <a:defRPr sz="1800"/>
                      </a:pPr>
                      <a:r>
                        <a:rPr b="1" sz="3100"/>
                        <a:t>F</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tc>
                <a:tc>
                  <a:txBody>
                    <a:bodyPr/>
                    <a:lstStyle/>
                    <a:p>
                      <a:pPr defTabSz="914400">
                        <a:defRPr sz="1800"/>
                      </a:pPr>
                      <a:r>
                        <a:rPr b="1" sz="3100"/>
                        <a:t>V</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lnR w="12700">
                      <a:solidFill>
                        <a:srgbClr val="DCE179"/>
                      </a:solidFill>
                      <a:miter lim="400000"/>
                    </a:lnR>
                  </a:tcPr>
                </a:tc>
              </a:tr>
              <a:tr h="1921827">
                <a:tc>
                  <a:txBody>
                    <a:bodyPr/>
                    <a:lstStyle/>
                    <a:p>
                      <a:pPr defTabSz="914400">
                        <a:defRPr sz="1800"/>
                      </a:pPr>
                      <a:r>
                        <a:rPr b="1" sz="3100"/>
                        <a:t>F</a:t>
                      </a:r>
                    </a:p>
                  </a:txBody>
                  <a:tcPr marL="50800" marR="50800" marT="50800" marB="50800" anchor="ctr" anchorCtr="0" horzOverflow="overflow">
                    <a:lnL w="12700">
                      <a:solidFill>
                        <a:srgbClr val="DCE179"/>
                      </a:solidFill>
                      <a:miter lim="400000"/>
                    </a:lnL>
                  </a:tcPr>
                </a:tc>
                <a:tc>
                  <a:txBody>
                    <a:bodyPr/>
                    <a:lstStyle/>
                    <a:p>
                      <a:pPr defTabSz="914400">
                        <a:defRPr sz="1800"/>
                      </a:pPr>
                      <a:r>
                        <a:rPr b="1" sz="3100"/>
                        <a:t>V</a:t>
                      </a:r>
                    </a:p>
                  </a:txBody>
                  <a:tcPr marL="50800" marR="50800" marT="50800" marB="50800" anchor="ctr" anchorCtr="0" horzOverflow="overflow"/>
                </a:tc>
                <a:tc>
                  <a:txBody>
                    <a:bodyPr/>
                    <a:lstStyle/>
                    <a:p>
                      <a:pPr defTabSz="914400">
                        <a:defRPr sz="1800"/>
                      </a:pPr>
                      <a:r>
                        <a:rPr b="1" sz="3100"/>
                        <a:t>V</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lnR w="12700">
                      <a:solidFill>
                        <a:srgbClr val="DCE179"/>
                      </a:solidFill>
                      <a:miter lim="400000"/>
                    </a:lnR>
                  </a:tcPr>
                </a:tc>
              </a:tr>
              <a:tr h="1921827">
                <a:tc>
                  <a:txBody>
                    <a:bodyPr/>
                    <a:lstStyle/>
                    <a:p>
                      <a:pPr defTabSz="914400">
                        <a:defRPr sz="1800"/>
                      </a:pPr>
                      <a:r>
                        <a:rPr b="1" sz="3100"/>
                        <a:t>F</a:t>
                      </a:r>
                    </a:p>
                  </a:txBody>
                  <a:tcPr marL="50800" marR="50800" marT="50800" marB="50800" anchor="ctr" anchorCtr="0" horzOverflow="overflow">
                    <a:lnL w="12700">
                      <a:solidFill>
                        <a:srgbClr val="DCE179"/>
                      </a:solidFill>
                      <a:miter lim="400000"/>
                    </a:lnL>
                    <a:lnB w="12700">
                      <a:solidFill>
                        <a:srgbClr val="DCE179"/>
                      </a:solidFill>
                      <a:miter lim="400000"/>
                    </a:lnB>
                  </a:tcPr>
                </a:tc>
                <a:tc>
                  <a:txBody>
                    <a:bodyPr/>
                    <a:lstStyle/>
                    <a:p>
                      <a:pPr defTabSz="914400">
                        <a:defRPr sz="1800"/>
                      </a:pPr>
                      <a:r>
                        <a:rPr b="1" sz="3100"/>
                        <a:t>F</a:t>
                      </a:r>
                    </a:p>
                  </a:txBody>
                  <a:tcPr marL="50800" marR="50800" marT="50800" marB="50800" anchor="ctr" anchorCtr="0" horzOverflow="overflow">
                    <a:lnB w="12700">
                      <a:solidFill>
                        <a:srgbClr val="DCE179"/>
                      </a:solidFill>
                      <a:miter lim="400000"/>
                    </a:lnB>
                  </a:tcPr>
                </a:tc>
                <a:tc>
                  <a:txBody>
                    <a:bodyPr/>
                    <a:lstStyle/>
                    <a:p>
                      <a:pPr defTabSz="914400">
                        <a:defRPr sz="1800"/>
                      </a:pPr>
                      <a:r>
                        <a:rPr b="1" sz="3100"/>
                        <a:t>V</a:t>
                      </a:r>
                    </a:p>
                  </a:txBody>
                  <a:tcPr marL="50800" marR="50800" marT="50800" marB="50800" anchor="ctr" anchorCtr="0" horzOverflow="overflow">
                    <a:lnB w="12700">
                      <a:solidFill>
                        <a:srgbClr val="DCE179"/>
                      </a:solidFill>
                      <a:miter lim="400000"/>
                    </a:lnB>
                  </a:tcPr>
                </a:tc>
                <a:tc>
                  <a:txBody>
                    <a:bodyPr/>
                    <a:lstStyle/>
                    <a:p>
                      <a:pPr defTabSz="914400">
                        <a:defRPr sz="1800"/>
                      </a:pPr>
                      <a:r>
                        <a:rPr b="1" sz="3100"/>
                        <a:t>V</a:t>
                      </a:r>
                    </a:p>
                  </a:txBody>
                  <a:tcPr marL="50800" marR="50800" marT="50800" marB="50800" anchor="ctr" anchorCtr="0" horzOverflow="overflow">
                    <a:lnB w="12700">
                      <a:solidFill>
                        <a:srgbClr val="DCE179"/>
                      </a:solidFill>
                      <a:miter lim="400000"/>
                    </a:lnB>
                  </a:tcPr>
                </a:tc>
                <a:tc>
                  <a:txBody>
                    <a:bodyPr/>
                    <a:lstStyle/>
                    <a:p>
                      <a:pPr defTabSz="914400">
                        <a:defRPr sz="1800"/>
                      </a:pPr>
                      <a:r>
                        <a:rPr b="1" sz="3100"/>
                        <a:t>V</a:t>
                      </a:r>
                    </a:p>
                  </a:txBody>
                  <a:tcPr marL="50800" marR="50800" marT="50800" marB="50800" anchor="ctr" anchorCtr="0" horzOverflow="overflow">
                    <a:lnR w="12700">
                      <a:solidFill>
                        <a:srgbClr val="DCE179"/>
                      </a:solidFill>
                      <a:miter lim="400000"/>
                    </a:lnR>
                    <a:lnB w="12700">
                      <a:solidFill>
                        <a:srgbClr val="DCE179"/>
                      </a:solidFill>
                      <a:miter lim="400000"/>
                    </a:lnB>
                  </a:tcPr>
                </a:tc>
              </a:tr>
            </a:tbl>
          </a:graphicData>
        </a:graphic>
      </p:graphicFrame>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3" name="EJERCICIO TABLA DE VERDAD"/>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EJERCICIO TABLA DE VERDAD</a:t>
            </a:r>
          </a:p>
        </p:txBody>
      </p:sp>
      <p:sp>
        <p:nvSpPr>
          <p:cNvPr id="394" name="p  ^  ¬ q"/>
          <p:cNvSpPr txBox="1"/>
          <p:nvPr>
            <p:ph type="body" idx="21"/>
          </p:nvPr>
        </p:nvSpPr>
        <p:spPr>
          <a:xfrm>
            <a:off x="1270000" y="2404199"/>
            <a:ext cx="21844000" cy="1016001"/>
          </a:xfrm>
          <a:prstGeom prst="rect">
            <a:avLst/>
          </a:prstGeom>
          <a:extLst>
            <a:ext uri="{C572A759-6A51-4108-AA02-DFA0A04FC94B}">
              <ma14:wrappingTextBoxFlag xmlns:ma14="http://schemas.microsoft.com/office/mac/drawingml/2011/main" val="1"/>
            </a:ext>
          </a:extLst>
        </p:spPr>
        <p:txBody>
          <a:bodyPr/>
          <a:lstStyle>
            <a:lvl1pPr marL="833437" indent="-833437" algn="l" defTabSz="2438400">
              <a:spcBef>
                <a:spcPts val="2400"/>
              </a:spcBef>
              <a:buSzPct val="100000"/>
              <a:buAutoNum type="arabicPeriod" startAt="1"/>
              <a:defRPr b="1" sz="4500">
                <a:latin typeface="Graphik"/>
                <a:ea typeface="Graphik"/>
                <a:cs typeface="Graphik"/>
                <a:sym typeface="Graphik"/>
              </a:defRPr>
            </a:lvl1pPr>
          </a:lstStyle>
          <a:p>
            <a:pPr/>
            <a:r>
              <a:t>p  ^  ¬ q</a:t>
            </a:r>
          </a:p>
        </p:txBody>
      </p:sp>
      <p:sp>
        <p:nvSpPr>
          <p:cNvPr id="395" name="2 ^ n…"/>
          <p:cNvSpPr txBox="1"/>
          <p:nvPr>
            <p:ph type="body" sz="quarter" idx="1"/>
          </p:nvPr>
        </p:nvSpPr>
        <p:spPr>
          <a:xfrm>
            <a:off x="1239933" y="3724761"/>
            <a:ext cx="7477074" cy="8432801"/>
          </a:xfrm>
          <a:prstGeom prst="rect">
            <a:avLst/>
          </a:prstGeom>
        </p:spPr>
        <p:txBody>
          <a:bodyPr/>
          <a:lstStyle/>
          <a:p>
            <a:pPr/>
            <a:r>
              <a:t>2 ^ n</a:t>
            </a:r>
          </a:p>
          <a:p>
            <a:pPr/>
            <a:r>
              <a:t>2 ^2 = 4</a:t>
            </a:r>
          </a:p>
        </p:txBody>
      </p:sp>
      <p:graphicFrame>
        <p:nvGraphicFramePr>
          <p:cNvPr id="396" name="Table 1"/>
          <p:cNvGraphicFramePr/>
          <p:nvPr/>
        </p:nvGraphicFramePr>
        <p:xfrm>
          <a:off x="10844427" y="3959138"/>
          <a:ext cx="12632893" cy="8432801"/>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2341594"/>
                <a:gridCol w="2482325"/>
                <a:gridCol w="2480181"/>
                <a:gridCol w="3981738"/>
              </a:tblGrid>
              <a:tr h="1525894">
                <a:tc>
                  <a:txBody>
                    <a:bodyPr/>
                    <a:lstStyle/>
                    <a:p>
                      <a:pPr defTabSz="914400">
                        <a:tabLst>
                          <a:tab pos="1663700" algn="l"/>
                        </a:tabLst>
                        <a:defRPr b="0" sz="1800">
                          <a:solidFill>
                            <a:srgbClr val="000000"/>
                          </a:solidFill>
                        </a:defRPr>
                      </a:pPr>
                      <a:r>
                        <a:rPr sz="4500">
                          <a:solidFill>
                            <a:srgbClr val="191919"/>
                          </a:solidFill>
                          <a:sym typeface="Graphik Semibold"/>
                        </a:rPr>
                        <a:t>p</a:t>
                      </a:r>
                    </a:p>
                  </a:txBody>
                  <a:tcPr marL="139700" marR="139700" marT="139700" marB="139700" anchor="ctr" anchorCtr="0" horzOverflow="overflow">
                    <a:lnL w="12700">
                      <a:solidFill>
                        <a:srgbClr val="000000"/>
                      </a:solidFill>
                      <a:miter lim="400000"/>
                    </a:lnL>
                    <a:lnT w="12700">
                      <a:solidFill>
                        <a:srgbClr val="000000"/>
                      </a:solidFill>
                      <a:miter lim="400000"/>
                    </a:lnT>
                    <a:solidFill>
                      <a:srgbClr val="4886E7"/>
                    </a:solidFill>
                  </a:tcPr>
                </a:tc>
                <a:tc>
                  <a:txBody>
                    <a:bodyPr/>
                    <a:lstStyle/>
                    <a:p>
                      <a:pPr defTabSz="914400">
                        <a:tabLst>
                          <a:tab pos="1663700" algn="l"/>
                        </a:tabLst>
                        <a:defRPr b="0" sz="1800">
                          <a:solidFill>
                            <a:srgbClr val="000000"/>
                          </a:solidFill>
                        </a:defRPr>
                      </a:pPr>
                      <a:r>
                        <a:rPr sz="4500">
                          <a:solidFill>
                            <a:srgbClr val="191919"/>
                          </a:solidFill>
                          <a:sym typeface="Graphik Semibold"/>
                        </a:rPr>
                        <a:t>q</a:t>
                      </a:r>
                    </a:p>
                  </a:txBody>
                  <a:tcPr marL="139700" marR="139700" marT="139700" marB="139700" anchor="ctr" anchorCtr="0" horzOverflow="overflow">
                    <a:lnT w="12700">
                      <a:solidFill>
                        <a:srgbClr val="000000"/>
                      </a:solidFill>
                      <a:miter lim="400000"/>
                    </a:lnT>
                    <a:solidFill>
                      <a:srgbClr val="4886E7"/>
                    </a:solidFill>
                  </a:tcPr>
                </a:tc>
                <a:tc>
                  <a:txBody>
                    <a:bodyPr/>
                    <a:lstStyle/>
                    <a:p>
                      <a:pPr defTabSz="2438400">
                        <a:spcBef>
                          <a:spcPts val="2400"/>
                        </a:spcBef>
                        <a:defRPr b="0" sz="1800">
                          <a:solidFill>
                            <a:srgbClr val="000000"/>
                          </a:solidFill>
                        </a:defRPr>
                      </a:pPr>
                      <a:r>
                        <a:rPr b="1" sz="4500">
                          <a:solidFill>
                            <a:srgbClr val="191919"/>
                          </a:solidFill>
                          <a:latin typeface="Graphik"/>
                          <a:ea typeface="Graphik"/>
                          <a:cs typeface="Graphik"/>
                        </a:rPr>
                        <a:t>¬q</a:t>
                      </a:r>
                    </a:p>
                  </a:txBody>
                  <a:tcPr marL="139700" marR="139700" marT="139700" marB="139700" anchor="ctr" anchorCtr="0" horzOverflow="overflow">
                    <a:lnT w="12700">
                      <a:solidFill>
                        <a:srgbClr val="000000"/>
                      </a:solidFill>
                      <a:miter lim="400000"/>
                    </a:lnT>
                    <a:solidFill>
                      <a:srgbClr val="4886E7"/>
                    </a:solidFill>
                  </a:tcPr>
                </a:tc>
                <a:tc>
                  <a:txBody>
                    <a:bodyPr/>
                    <a:lstStyle/>
                    <a:p>
                      <a:pPr algn="l" defTabSz="2438400">
                        <a:spcBef>
                          <a:spcPts val="2400"/>
                        </a:spcBef>
                        <a:defRPr b="0" sz="1800">
                          <a:solidFill>
                            <a:srgbClr val="000000"/>
                          </a:solidFill>
                        </a:defRPr>
                      </a:pPr>
                      <a:r>
                        <a:rPr b="1" sz="4500">
                          <a:latin typeface="Graphik"/>
                          <a:ea typeface="Graphik"/>
                          <a:cs typeface="Graphik"/>
                        </a:rPr>
                        <a:t>p  ^  ¬ q</a:t>
                      </a:r>
                    </a:p>
                  </a:txBody>
                  <a:tcPr marL="139700" marR="139700" marT="139700" marB="139700" anchor="ctr" anchorCtr="0" horzOverflow="overflow">
                    <a:lnR w="12700">
                      <a:solidFill>
                        <a:srgbClr val="000000"/>
                      </a:solidFill>
                      <a:miter lim="400000"/>
                    </a:lnR>
                    <a:lnT w="12700">
                      <a:solidFill>
                        <a:srgbClr val="000000"/>
                      </a:solidFill>
                      <a:miter lim="400000"/>
                    </a:lnT>
                    <a:solidFill>
                      <a:srgbClr val="4886E7"/>
                    </a:solidFill>
                  </a:tcPr>
                </a:tc>
              </a:tr>
              <a:tr h="1128721">
                <a:tc>
                  <a:txBody>
                    <a:bodyPr/>
                    <a:lstStyle/>
                    <a:p>
                      <a:pPr defTabSz="914400">
                        <a:defRPr sz="1800"/>
                      </a:pPr>
                      <a:r>
                        <a:rPr sz="3100"/>
                        <a:t>V</a:t>
                      </a:r>
                    </a:p>
                  </a:txBody>
                  <a:tcPr marL="50800" marR="50800" marT="50800" marB="50800" anchor="ctr" anchorCtr="0" horzOverflow="overflow">
                    <a:lnL w="12700">
                      <a:solidFill>
                        <a:srgbClr val="000000"/>
                      </a:solidFill>
                      <a:miter lim="400000"/>
                    </a:lnL>
                  </a:tcPr>
                </a:tc>
                <a:tc>
                  <a:txBody>
                    <a:bodyPr/>
                    <a:lstStyle/>
                    <a:p>
                      <a:pPr defTabSz="914400">
                        <a:defRPr sz="1800"/>
                      </a:pPr>
                      <a:r>
                        <a:rPr sz="3100"/>
                        <a:t>V</a:t>
                      </a:r>
                    </a:p>
                  </a:txBody>
                  <a:tcPr marL="50800" marR="50800" marT="50800" marB="50800" anchor="ctr" anchorCtr="0" horzOverflow="overflow"/>
                </a:tc>
                <a:tc>
                  <a:txBody>
                    <a:bodyPr/>
                    <a:lstStyle/>
                    <a:p>
                      <a:pPr defTabSz="914400">
                        <a:defRPr sz="1800"/>
                      </a:pPr>
                      <a:r>
                        <a:rPr sz="3100"/>
                        <a:t>F</a:t>
                      </a:r>
                    </a:p>
                  </a:txBody>
                  <a:tcPr marL="50800" marR="50800" marT="50800" marB="50800" anchor="ctr" anchorCtr="0" horzOverflow="overflow"/>
                </a:tc>
                <a:tc>
                  <a:txBody>
                    <a:bodyPr/>
                    <a:lstStyle/>
                    <a:p>
                      <a:pPr defTabSz="914400">
                        <a:defRPr sz="1800"/>
                      </a:pPr>
                      <a:r>
                        <a:rPr sz="3100"/>
                        <a:t>F</a:t>
                      </a:r>
                    </a:p>
                  </a:txBody>
                  <a:tcPr marL="50800" marR="50800" marT="50800" marB="50800" anchor="ctr" anchorCtr="0" horzOverflow="overflow">
                    <a:lnR w="12700">
                      <a:solidFill>
                        <a:srgbClr val="000000"/>
                      </a:solidFill>
                      <a:miter lim="400000"/>
                    </a:lnR>
                  </a:tcPr>
                </a:tc>
              </a:tr>
              <a:tr h="1921827">
                <a:tc>
                  <a:txBody>
                    <a:bodyPr/>
                    <a:lstStyle/>
                    <a:p>
                      <a:pPr defTabSz="914400">
                        <a:defRPr sz="1800"/>
                      </a:pPr>
                      <a:r>
                        <a:rPr sz="3100"/>
                        <a:t>V</a:t>
                      </a:r>
                    </a:p>
                  </a:txBody>
                  <a:tcPr marL="50800" marR="50800" marT="50800" marB="50800" anchor="ctr" anchorCtr="0" horzOverflow="overflow">
                    <a:lnL w="12700">
                      <a:solidFill>
                        <a:srgbClr val="000000"/>
                      </a:solidFill>
                      <a:miter lim="400000"/>
                    </a:lnL>
                  </a:tcPr>
                </a:tc>
                <a:tc>
                  <a:txBody>
                    <a:bodyPr/>
                    <a:lstStyle/>
                    <a:p>
                      <a:pPr defTabSz="914400">
                        <a:defRPr sz="1800"/>
                      </a:pPr>
                      <a:r>
                        <a:rPr sz="3100"/>
                        <a:t>F</a:t>
                      </a:r>
                    </a:p>
                  </a:txBody>
                  <a:tcPr marL="50800" marR="50800" marT="50800" marB="50800" anchor="ctr" anchorCtr="0" horzOverflow="overflow"/>
                </a:tc>
                <a:tc>
                  <a:txBody>
                    <a:bodyPr/>
                    <a:lstStyle/>
                    <a:p>
                      <a:pPr defTabSz="914400">
                        <a:defRPr sz="1800"/>
                      </a:pPr>
                      <a:r>
                        <a:rPr sz="3100"/>
                        <a:t>V</a:t>
                      </a:r>
                    </a:p>
                  </a:txBody>
                  <a:tcPr marL="50800" marR="50800" marT="50800" marB="50800" anchor="ctr" anchorCtr="0" horzOverflow="overflow"/>
                </a:tc>
                <a:tc>
                  <a:txBody>
                    <a:bodyPr/>
                    <a:lstStyle/>
                    <a:p>
                      <a:pPr defTabSz="914400">
                        <a:defRPr sz="1800"/>
                      </a:pPr>
                      <a:r>
                        <a:rPr sz="3100"/>
                        <a:t>V</a:t>
                      </a:r>
                    </a:p>
                  </a:txBody>
                  <a:tcPr marL="50800" marR="50800" marT="50800" marB="50800" anchor="ctr" anchorCtr="0" horzOverflow="overflow">
                    <a:lnR w="12700">
                      <a:solidFill>
                        <a:srgbClr val="000000"/>
                      </a:solidFill>
                      <a:miter lim="400000"/>
                    </a:lnR>
                  </a:tcPr>
                </a:tc>
              </a:tr>
              <a:tr h="1921827">
                <a:tc>
                  <a:txBody>
                    <a:bodyPr/>
                    <a:lstStyle/>
                    <a:p>
                      <a:pPr defTabSz="914400">
                        <a:defRPr sz="1800"/>
                      </a:pPr>
                      <a:r>
                        <a:rPr sz="3100"/>
                        <a:t>F</a:t>
                      </a:r>
                    </a:p>
                  </a:txBody>
                  <a:tcPr marL="50800" marR="50800" marT="50800" marB="50800" anchor="ctr" anchorCtr="0" horzOverflow="overflow">
                    <a:lnL w="12700">
                      <a:solidFill>
                        <a:srgbClr val="000000"/>
                      </a:solidFill>
                      <a:miter lim="400000"/>
                    </a:lnL>
                  </a:tcPr>
                </a:tc>
                <a:tc>
                  <a:txBody>
                    <a:bodyPr/>
                    <a:lstStyle/>
                    <a:p>
                      <a:pPr defTabSz="914400">
                        <a:defRPr sz="1800"/>
                      </a:pPr>
                      <a:r>
                        <a:rPr sz="3100"/>
                        <a:t>V</a:t>
                      </a:r>
                    </a:p>
                  </a:txBody>
                  <a:tcPr marL="50800" marR="50800" marT="50800" marB="50800" anchor="ctr" anchorCtr="0" horzOverflow="overflow"/>
                </a:tc>
                <a:tc>
                  <a:txBody>
                    <a:bodyPr/>
                    <a:lstStyle/>
                    <a:p>
                      <a:pPr defTabSz="914400">
                        <a:defRPr sz="1800"/>
                      </a:pPr>
                      <a:r>
                        <a:rPr sz="3100"/>
                        <a:t>F</a:t>
                      </a:r>
                    </a:p>
                  </a:txBody>
                  <a:tcPr marL="50800" marR="50800" marT="50800" marB="50800" anchor="ctr" anchorCtr="0" horzOverflow="overflow"/>
                </a:tc>
                <a:tc>
                  <a:txBody>
                    <a:bodyPr/>
                    <a:lstStyle/>
                    <a:p>
                      <a:pPr defTabSz="914400">
                        <a:defRPr sz="1800"/>
                      </a:pPr>
                      <a:r>
                        <a:rPr sz="3100"/>
                        <a:t>F</a:t>
                      </a:r>
                    </a:p>
                  </a:txBody>
                  <a:tcPr marL="50800" marR="50800" marT="50800" marB="50800" anchor="ctr" anchorCtr="0" horzOverflow="overflow">
                    <a:lnR w="12700">
                      <a:solidFill>
                        <a:srgbClr val="000000"/>
                      </a:solidFill>
                      <a:miter lim="400000"/>
                    </a:lnR>
                  </a:tcPr>
                </a:tc>
              </a:tr>
              <a:tr h="1921827">
                <a:tc>
                  <a:txBody>
                    <a:bodyPr/>
                    <a:lstStyle/>
                    <a:p>
                      <a:pPr defTabSz="914400">
                        <a:defRPr sz="1800"/>
                      </a:pPr>
                      <a:r>
                        <a:rPr sz="3100"/>
                        <a:t>F</a:t>
                      </a:r>
                    </a:p>
                  </a:txBody>
                  <a:tcPr marL="50800" marR="50800" marT="50800" marB="50800" anchor="ctr" anchorCtr="0" horzOverflow="overflow">
                    <a:lnL w="12700">
                      <a:solidFill>
                        <a:srgbClr val="000000"/>
                      </a:solidFill>
                      <a:miter lim="400000"/>
                    </a:lnL>
                    <a:lnB w="12700">
                      <a:solidFill>
                        <a:srgbClr val="000000"/>
                      </a:solidFill>
                      <a:miter lim="400000"/>
                    </a:lnB>
                  </a:tcPr>
                </a:tc>
                <a:tc>
                  <a:txBody>
                    <a:bodyPr/>
                    <a:lstStyle/>
                    <a:p>
                      <a:pPr defTabSz="914400">
                        <a:defRPr sz="1800"/>
                      </a:pPr>
                      <a:r>
                        <a:rPr sz="3100"/>
                        <a:t>F</a:t>
                      </a:r>
                    </a:p>
                  </a:txBody>
                  <a:tcPr marL="50800" marR="50800" marT="50800" marB="50800" anchor="ctr" anchorCtr="0" horzOverflow="overflow">
                    <a:lnB w="12700">
                      <a:solidFill>
                        <a:srgbClr val="000000"/>
                      </a:solidFill>
                      <a:miter lim="400000"/>
                    </a:lnB>
                  </a:tcPr>
                </a:tc>
                <a:tc>
                  <a:txBody>
                    <a:bodyPr/>
                    <a:lstStyle/>
                    <a:p>
                      <a:pPr defTabSz="914400">
                        <a:defRPr sz="1800"/>
                      </a:pPr>
                      <a:r>
                        <a:rPr sz="3100"/>
                        <a:t>V</a:t>
                      </a:r>
                    </a:p>
                  </a:txBody>
                  <a:tcPr marL="50800" marR="50800" marT="50800" marB="50800" anchor="ctr" anchorCtr="0" horzOverflow="overflow">
                    <a:lnB w="12700">
                      <a:solidFill>
                        <a:srgbClr val="000000"/>
                      </a:solidFill>
                      <a:miter lim="400000"/>
                    </a:lnB>
                  </a:tcPr>
                </a:tc>
                <a:tc>
                  <a:txBody>
                    <a:bodyPr/>
                    <a:lstStyle/>
                    <a:p>
                      <a:pPr defTabSz="914400">
                        <a:defRPr sz="1800"/>
                      </a:pPr>
                      <a:r>
                        <a:rPr sz="3100"/>
                        <a:t>F</a:t>
                      </a:r>
                    </a:p>
                  </a:txBody>
                  <a:tcPr marL="50800" marR="50800" marT="50800" marB="50800" anchor="ctr" anchorCtr="0" horzOverflow="overflow">
                    <a:lnR w="12700">
                      <a:solidFill>
                        <a:srgbClr val="000000"/>
                      </a:solidFill>
                      <a:miter lim="400000"/>
                    </a:lnR>
                    <a:lnB w="12700">
                      <a:solidFill>
                        <a:srgbClr val="000000"/>
                      </a:solidFill>
                      <a:miter lim="400000"/>
                    </a:lnB>
                  </a:tcPr>
                </a:tc>
              </a:tr>
            </a:tbl>
          </a:graphicData>
        </a:graphic>
      </p:graphicFrame>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8" name="EJERCICIO TABLA DE VERDAD"/>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EJERCICIO TABLA DE VERDAD</a:t>
            </a:r>
          </a:p>
        </p:txBody>
      </p:sp>
      <p:sp>
        <p:nvSpPr>
          <p:cNvPr id="399" name="p  ^  ¬ q"/>
          <p:cNvSpPr txBox="1"/>
          <p:nvPr>
            <p:ph type="body" idx="21"/>
          </p:nvPr>
        </p:nvSpPr>
        <p:spPr>
          <a:xfrm>
            <a:off x="1270000" y="2404199"/>
            <a:ext cx="21844000" cy="1016001"/>
          </a:xfrm>
          <a:prstGeom prst="rect">
            <a:avLst/>
          </a:prstGeom>
          <a:extLst>
            <a:ext uri="{C572A759-6A51-4108-AA02-DFA0A04FC94B}">
              <ma14:wrappingTextBoxFlag xmlns:ma14="http://schemas.microsoft.com/office/mac/drawingml/2011/main" val="1"/>
            </a:ext>
          </a:extLst>
        </p:spPr>
        <p:txBody>
          <a:bodyPr/>
          <a:lstStyle>
            <a:lvl1pPr marL="833437" indent="-833437" algn="l" defTabSz="2438400">
              <a:spcBef>
                <a:spcPts val="2400"/>
              </a:spcBef>
              <a:buSzPct val="100000"/>
              <a:buAutoNum type="arabicPeriod" startAt="1"/>
              <a:defRPr b="1" sz="4500">
                <a:latin typeface="Graphik"/>
                <a:ea typeface="Graphik"/>
                <a:cs typeface="Graphik"/>
                <a:sym typeface="Graphik"/>
              </a:defRPr>
            </a:lvl1pPr>
          </a:lstStyle>
          <a:p>
            <a:pPr/>
            <a:r>
              <a:t>p  ^  ¬ q</a:t>
            </a:r>
          </a:p>
        </p:txBody>
      </p:sp>
      <p:sp>
        <p:nvSpPr>
          <p:cNvPr id="400" name="2 ^ n…"/>
          <p:cNvSpPr txBox="1"/>
          <p:nvPr>
            <p:ph type="body" sz="quarter" idx="1"/>
          </p:nvPr>
        </p:nvSpPr>
        <p:spPr>
          <a:xfrm>
            <a:off x="1239933" y="3724761"/>
            <a:ext cx="7477074" cy="8432801"/>
          </a:xfrm>
          <a:prstGeom prst="rect">
            <a:avLst/>
          </a:prstGeom>
        </p:spPr>
        <p:txBody>
          <a:bodyPr/>
          <a:lstStyle/>
          <a:p>
            <a:pPr/>
            <a:r>
              <a:t>2 ^ n</a:t>
            </a:r>
          </a:p>
          <a:p>
            <a:pPr/>
            <a:r>
              <a:t>2 ^2 = 4</a:t>
            </a:r>
          </a:p>
        </p:txBody>
      </p:sp>
      <p:graphicFrame>
        <p:nvGraphicFramePr>
          <p:cNvPr id="401" name="Table 1"/>
          <p:cNvGraphicFramePr/>
          <p:nvPr/>
        </p:nvGraphicFramePr>
        <p:xfrm>
          <a:off x="10844427" y="3942817"/>
          <a:ext cx="12632893" cy="8432801"/>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2341594"/>
                <a:gridCol w="2509243"/>
                <a:gridCol w="2453263"/>
                <a:gridCol w="3981738"/>
              </a:tblGrid>
              <a:tr h="1525894">
                <a:tc>
                  <a:txBody>
                    <a:bodyPr/>
                    <a:lstStyle/>
                    <a:p>
                      <a:pPr defTabSz="914400">
                        <a:tabLst>
                          <a:tab pos="1663700" algn="l"/>
                        </a:tabLst>
                        <a:defRPr b="0" sz="1800">
                          <a:solidFill>
                            <a:srgbClr val="000000"/>
                          </a:solidFill>
                        </a:defRPr>
                      </a:pPr>
                      <a:r>
                        <a:rPr sz="4500">
                          <a:solidFill>
                            <a:srgbClr val="191919"/>
                          </a:solidFill>
                          <a:sym typeface="Graphik Semibold"/>
                        </a:rPr>
                        <a:t>p</a:t>
                      </a:r>
                    </a:p>
                  </a:txBody>
                  <a:tcPr marL="139700" marR="139700" marT="139700" marB="139700" anchor="ctr" anchorCtr="0" horzOverflow="overflow">
                    <a:lnL w="12700">
                      <a:solidFill>
                        <a:srgbClr val="000000"/>
                      </a:solidFill>
                      <a:miter lim="400000"/>
                    </a:lnL>
                    <a:lnT w="12700">
                      <a:solidFill>
                        <a:srgbClr val="000000"/>
                      </a:solidFill>
                      <a:miter lim="400000"/>
                    </a:lnT>
                    <a:solidFill>
                      <a:srgbClr val="4886E7"/>
                    </a:solidFill>
                  </a:tcPr>
                </a:tc>
                <a:tc>
                  <a:txBody>
                    <a:bodyPr/>
                    <a:lstStyle/>
                    <a:p>
                      <a:pPr defTabSz="914400">
                        <a:tabLst>
                          <a:tab pos="1663700" algn="l"/>
                        </a:tabLst>
                        <a:defRPr b="0" sz="1800">
                          <a:solidFill>
                            <a:srgbClr val="000000"/>
                          </a:solidFill>
                        </a:defRPr>
                      </a:pPr>
                      <a:r>
                        <a:rPr sz="4500">
                          <a:solidFill>
                            <a:srgbClr val="191919"/>
                          </a:solidFill>
                          <a:sym typeface="Graphik Semibold"/>
                        </a:rPr>
                        <a:t>q</a:t>
                      </a:r>
                    </a:p>
                  </a:txBody>
                  <a:tcPr marL="139700" marR="139700" marT="139700" marB="139700" anchor="ctr" anchorCtr="0" horzOverflow="overflow">
                    <a:lnT w="12700">
                      <a:solidFill>
                        <a:srgbClr val="000000"/>
                      </a:solidFill>
                      <a:miter lim="400000"/>
                    </a:lnT>
                    <a:solidFill>
                      <a:srgbClr val="4886E7"/>
                    </a:solidFill>
                  </a:tcPr>
                </a:tc>
                <a:tc>
                  <a:txBody>
                    <a:bodyPr/>
                    <a:lstStyle/>
                    <a:p>
                      <a:pPr defTabSz="2438400">
                        <a:spcBef>
                          <a:spcPts val="2400"/>
                        </a:spcBef>
                        <a:defRPr b="0" sz="1800">
                          <a:solidFill>
                            <a:srgbClr val="000000"/>
                          </a:solidFill>
                        </a:defRPr>
                      </a:pPr>
                      <a:r>
                        <a:rPr b="1" sz="4500">
                          <a:solidFill>
                            <a:srgbClr val="191919"/>
                          </a:solidFill>
                          <a:latin typeface="Graphik"/>
                          <a:ea typeface="Graphik"/>
                          <a:cs typeface="Graphik"/>
                        </a:rPr>
                        <a:t>¬q</a:t>
                      </a:r>
                    </a:p>
                  </a:txBody>
                  <a:tcPr marL="139700" marR="139700" marT="139700" marB="139700" anchor="ctr" anchorCtr="0" horzOverflow="overflow">
                    <a:lnT w="12700">
                      <a:solidFill>
                        <a:srgbClr val="000000"/>
                      </a:solidFill>
                      <a:miter lim="400000"/>
                    </a:lnT>
                    <a:solidFill>
                      <a:srgbClr val="4886E7"/>
                    </a:solidFill>
                  </a:tcPr>
                </a:tc>
                <a:tc>
                  <a:txBody>
                    <a:bodyPr/>
                    <a:lstStyle/>
                    <a:p>
                      <a:pPr algn="l" defTabSz="2438400">
                        <a:spcBef>
                          <a:spcPts val="2400"/>
                        </a:spcBef>
                        <a:defRPr b="0" sz="1800">
                          <a:solidFill>
                            <a:srgbClr val="000000"/>
                          </a:solidFill>
                        </a:defRPr>
                      </a:pPr>
                      <a:r>
                        <a:rPr b="1" sz="4500">
                          <a:latin typeface="Graphik"/>
                          <a:ea typeface="Graphik"/>
                          <a:cs typeface="Graphik"/>
                        </a:rPr>
                        <a:t>p  ^  ¬ q</a:t>
                      </a:r>
                    </a:p>
                  </a:txBody>
                  <a:tcPr marL="139700" marR="139700" marT="139700" marB="139700" anchor="ctr" anchorCtr="0" horzOverflow="overflow">
                    <a:lnR w="12700">
                      <a:solidFill>
                        <a:srgbClr val="000000"/>
                      </a:solidFill>
                      <a:miter lim="400000"/>
                    </a:lnR>
                    <a:lnT w="12700">
                      <a:solidFill>
                        <a:srgbClr val="000000"/>
                      </a:solidFill>
                      <a:miter lim="400000"/>
                    </a:lnT>
                    <a:solidFill>
                      <a:srgbClr val="4886E7"/>
                    </a:solidFill>
                  </a:tcPr>
                </a:tc>
              </a:tr>
              <a:tr h="1128721">
                <a:tc>
                  <a:txBody>
                    <a:bodyPr/>
                    <a:lstStyle/>
                    <a:p>
                      <a:pPr defTabSz="914400">
                        <a:defRPr sz="1800"/>
                      </a:pPr>
                      <a:r>
                        <a:rPr b="1" sz="3100"/>
                        <a:t>V</a:t>
                      </a:r>
                    </a:p>
                  </a:txBody>
                  <a:tcPr marL="50800" marR="50800" marT="50800" marB="50800" anchor="ctr" anchorCtr="0" horzOverflow="overflow">
                    <a:lnL w="12700">
                      <a:solidFill>
                        <a:srgbClr val="000000"/>
                      </a:solidFill>
                      <a:miter lim="400000"/>
                    </a:lnL>
                  </a:tcPr>
                </a:tc>
                <a:tc>
                  <a:txBody>
                    <a:bodyPr/>
                    <a:lstStyle/>
                    <a:p>
                      <a:pPr defTabSz="914400">
                        <a:defRPr sz="1800"/>
                      </a:pPr>
                      <a:r>
                        <a:rPr b="1" sz="3100"/>
                        <a:t>V</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lnR w="12700">
                      <a:solidFill>
                        <a:srgbClr val="000000"/>
                      </a:solidFill>
                      <a:miter lim="400000"/>
                    </a:lnR>
                  </a:tcPr>
                </a:tc>
              </a:tr>
              <a:tr h="1921827">
                <a:tc>
                  <a:txBody>
                    <a:bodyPr/>
                    <a:lstStyle/>
                    <a:p>
                      <a:pPr defTabSz="914400">
                        <a:defRPr sz="1800"/>
                      </a:pPr>
                      <a:r>
                        <a:rPr b="1" sz="3100"/>
                        <a:t>V</a:t>
                      </a:r>
                    </a:p>
                  </a:txBody>
                  <a:tcPr marL="50800" marR="50800" marT="50800" marB="50800" anchor="ctr" anchorCtr="0" horzOverflow="overflow">
                    <a:lnL w="12700">
                      <a:solidFill>
                        <a:srgbClr val="000000"/>
                      </a:solidFill>
                      <a:miter lim="400000"/>
                    </a:lnL>
                  </a:tcPr>
                </a:tc>
                <a:tc>
                  <a:txBody>
                    <a:bodyPr/>
                    <a:lstStyle/>
                    <a:p>
                      <a:pPr defTabSz="914400">
                        <a:defRPr sz="1800"/>
                      </a:pPr>
                      <a:r>
                        <a:rPr b="1" sz="3100"/>
                        <a:t>F</a:t>
                      </a:r>
                    </a:p>
                  </a:txBody>
                  <a:tcPr marL="50800" marR="50800" marT="50800" marB="50800" anchor="ctr" anchorCtr="0" horzOverflow="overflow"/>
                </a:tc>
                <a:tc>
                  <a:txBody>
                    <a:bodyPr/>
                    <a:lstStyle/>
                    <a:p>
                      <a:pPr defTabSz="914400">
                        <a:defRPr sz="1800"/>
                      </a:pPr>
                      <a:r>
                        <a:rPr b="1" sz="3100"/>
                        <a:t>V</a:t>
                      </a:r>
                    </a:p>
                  </a:txBody>
                  <a:tcPr marL="50800" marR="50800" marT="50800" marB="50800" anchor="ctr" anchorCtr="0" horzOverflow="overflow"/>
                </a:tc>
                <a:tc>
                  <a:txBody>
                    <a:bodyPr/>
                    <a:lstStyle/>
                    <a:p>
                      <a:pPr defTabSz="914400">
                        <a:defRPr sz="1800"/>
                      </a:pPr>
                      <a:r>
                        <a:rPr b="1" sz="3100"/>
                        <a:t>V</a:t>
                      </a:r>
                    </a:p>
                  </a:txBody>
                  <a:tcPr marL="50800" marR="50800" marT="50800" marB="50800" anchor="ctr" anchorCtr="0" horzOverflow="overflow">
                    <a:lnR w="12700">
                      <a:solidFill>
                        <a:srgbClr val="000000"/>
                      </a:solidFill>
                      <a:miter lim="400000"/>
                    </a:lnR>
                  </a:tcPr>
                </a:tc>
              </a:tr>
              <a:tr h="1921827">
                <a:tc>
                  <a:txBody>
                    <a:bodyPr/>
                    <a:lstStyle/>
                    <a:p>
                      <a:pPr defTabSz="914400">
                        <a:defRPr sz="1800"/>
                      </a:pPr>
                      <a:r>
                        <a:rPr b="1" sz="3100"/>
                        <a:t>F</a:t>
                      </a:r>
                    </a:p>
                  </a:txBody>
                  <a:tcPr marL="50800" marR="50800" marT="50800" marB="50800" anchor="ctr" anchorCtr="0" horzOverflow="overflow">
                    <a:lnL w="12700">
                      <a:solidFill>
                        <a:srgbClr val="000000"/>
                      </a:solidFill>
                      <a:miter lim="400000"/>
                    </a:lnL>
                  </a:tcPr>
                </a:tc>
                <a:tc>
                  <a:txBody>
                    <a:bodyPr/>
                    <a:lstStyle/>
                    <a:p>
                      <a:pPr defTabSz="914400">
                        <a:defRPr sz="1800"/>
                      </a:pPr>
                      <a:r>
                        <a:rPr b="1" sz="3100"/>
                        <a:t>V</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tc>
                <a:tc>
                  <a:txBody>
                    <a:bodyPr/>
                    <a:lstStyle/>
                    <a:p>
                      <a:pPr defTabSz="914400">
                        <a:defRPr sz="1800"/>
                      </a:pPr>
                      <a:r>
                        <a:rPr b="1" sz="3100"/>
                        <a:t>F</a:t>
                      </a:r>
                    </a:p>
                  </a:txBody>
                  <a:tcPr marL="50800" marR="50800" marT="50800" marB="50800" anchor="ctr" anchorCtr="0" horzOverflow="overflow">
                    <a:lnR w="12700">
                      <a:solidFill>
                        <a:srgbClr val="000000"/>
                      </a:solidFill>
                      <a:miter lim="400000"/>
                    </a:lnR>
                  </a:tcPr>
                </a:tc>
              </a:tr>
              <a:tr h="1921827">
                <a:tc>
                  <a:txBody>
                    <a:bodyPr/>
                    <a:lstStyle/>
                    <a:p>
                      <a:pPr defTabSz="914400">
                        <a:defRPr sz="1800"/>
                      </a:pPr>
                      <a:r>
                        <a:rPr b="1" sz="3100"/>
                        <a:t>F</a:t>
                      </a:r>
                    </a:p>
                  </a:txBody>
                  <a:tcPr marL="50800" marR="50800" marT="50800" marB="50800" anchor="ctr" anchorCtr="0" horzOverflow="overflow">
                    <a:lnL w="12700">
                      <a:solidFill>
                        <a:srgbClr val="000000"/>
                      </a:solidFill>
                      <a:miter lim="400000"/>
                    </a:lnL>
                    <a:lnB w="12700">
                      <a:solidFill>
                        <a:srgbClr val="000000"/>
                      </a:solidFill>
                      <a:miter lim="400000"/>
                    </a:lnB>
                  </a:tcPr>
                </a:tc>
                <a:tc>
                  <a:txBody>
                    <a:bodyPr/>
                    <a:lstStyle/>
                    <a:p>
                      <a:pPr defTabSz="914400">
                        <a:defRPr sz="1800"/>
                      </a:pPr>
                      <a:r>
                        <a:rPr b="1" sz="3100"/>
                        <a:t>F</a:t>
                      </a:r>
                    </a:p>
                  </a:txBody>
                  <a:tcPr marL="50800" marR="50800" marT="50800" marB="50800" anchor="ctr" anchorCtr="0" horzOverflow="overflow">
                    <a:lnB w="12700">
                      <a:solidFill>
                        <a:srgbClr val="000000"/>
                      </a:solidFill>
                      <a:miter lim="400000"/>
                    </a:lnB>
                  </a:tcPr>
                </a:tc>
                <a:tc>
                  <a:txBody>
                    <a:bodyPr/>
                    <a:lstStyle/>
                    <a:p>
                      <a:pPr defTabSz="914400">
                        <a:defRPr sz="1800"/>
                      </a:pPr>
                      <a:r>
                        <a:rPr b="1" sz="3100"/>
                        <a:t>V</a:t>
                      </a:r>
                    </a:p>
                  </a:txBody>
                  <a:tcPr marL="50800" marR="50800" marT="50800" marB="50800" anchor="ctr" anchorCtr="0" horzOverflow="overflow">
                    <a:lnB w="12700">
                      <a:solidFill>
                        <a:srgbClr val="000000"/>
                      </a:solidFill>
                      <a:miter lim="400000"/>
                    </a:lnB>
                  </a:tcPr>
                </a:tc>
                <a:tc>
                  <a:txBody>
                    <a:bodyPr/>
                    <a:lstStyle/>
                    <a:p>
                      <a:pPr defTabSz="914400">
                        <a:defRPr sz="1800"/>
                      </a:pPr>
                      <a:r>
                        <a:rPr b="1" sz="3100"/>
                        <a:t>F</a:t>
                      </a:r>
                    </a:p>
                  </a:txBody>
                  <a:tcPr marL="50800" marR="50800" marT="50800" marB="50800" anchor="ctr" anchorCtr="0" horzOverflow="overflow">
                    <a:lnR w="12700">
                      <a:solidFill>
                        <a:srgbClr val="000000"/>
                      </a:solidFill>
                      <a:miter lim="400000"/>
                    </a:lnR>
                    <a:lnB w="12700">
                      <a:solidFill>
                        <a:srgbClr val="000000"/>
                      </a:solidFill>
                      <a:miter lim="400000"/>
                    </a:lnB>
                  </a:tcPr>
                </a:tc>
              </a:tr>
            </a:tbl>
          </a:graphicData>
        </a:graphic>
      </p:graphicFrame>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3" name="6. EJERCICIOS DE STRING"/>
          <p:cNvSpPr txBox="1"/>
          <p:nvPr>
            <p:ph type="title"/>
          </p:nvPr>
        </p:nvSpPr>
        <p:spPr>
          <a:xfrm>
            <a:off x="1284271" y="89791"/>
            <a:ext cx="21815458" cy="1536980"/>
          </a:xfrm>
          <a:prstGeom prst="rect">
            <a:avLst/>
          </a:prstGeom>
        </p:spPr>
        <p:txBody>
          <a:bodyPr anchor="ctr"/>
          <a:lstStyle/>
          <a:p>
            <a:pPr lvl="1" indent="333756" defTabSz="1779987">
              <a:lnSpc>
                <a:spcPct val="90000"/>
              </a:lnSpc>
              <a:defRPr spc="-254" sz="8468">
                <a:gradFill flip="none" rotWithShape="1">
                  <a:gsLst>
                    <a:gs pos="0">
                      <a:srgbClr val="1E98FD"/>
                    </a:gs>
                    <a:gs pos="100000">
                      <a:srgbClr val="FF00F7"/>
                    </a:gs>
                  </a:gsLst>
                  <a:lin ang="3960000" scaled="0"/>
                </a:gradFill>
              </a:defRPr>
            </a:pPr>
            <a:r>
              <a:t>6. EJERCICIOS DE STRING</a:t>
            </a:r>
          </a:p>
        </p:txBody>
      </p:sp>
      <p:sp>
        <p:nvSpPr>
          <p:cNvPr id="404" name="Ejercicio: Análisis de una Frase…"/>
          <p:cNvSpPr txBox="1"/>
          <p:nvPr>
            <p:ph type="body" idx="21"/>
          </p:nvPr>
        </p:nvSpPr>
        <p:spPr>
          <a:xfrm>
            <a:off x="1220088" y="1863492"/>
            <a:ext cx="21513170" cy="11125307"/>
          </a:xfrm>
          <a:prstGeom prst="rect">
            <a:avLst/>
          </a:prstGeom>
          <a:extLst>
            <a:ext uri="{C572A759-6A51-4108-AA02-DFA0A04FC94B}">
              <ma14:wrappingTextBoxFlag xmlns:ma14="http://schemas.microsoft.com/office/mac/drawingml/2011/main" val="1"/>
            </a:ext>
          </a:extLst>
        </p:spPr>
        <p:txBody>
          <a:bodyPr/>
          <a:lstStyle/>
          <a:p>
            <a:pPr>
              <a:lnSpc>
                <a:spcPct val="80000"/>
              </a:lnSpc>
              <a:defRPr spc="-252" sz="8400">
                <a:gradFill flip="none" rotWithShape="1">
                  <a:gsLst>
                    <a:gs pos="0">
                      <a:srgbClr val="FF00D8"/>
                    </a:gs>
                    <a:gs pos="100000">
                      <a:srgbClr val="FF542E"/>
                    </a:gs>
                  </a:gsLst>
                  <a:lin ang="3960000" scaled="0"/>
                </a:gradFill>
                <a:latin typeface="+mn-lt"/>
                <a:ea typeface="+mn-ea"/>
                <a:cs typeface="+mn-cs"/>
                <a:sym typeface="Graphik Semibold"/>
              </a:defRPr>
            </a:pPr>
            <a:r>
              <a:t>Ejercicio: Análisis de una Frase</a:t>
            </a:r>
          </a:p>
          <a:p>
            <a:pPr marL="1555750" indent="-1555750" algn="just">
              <a:lnSpc>
                <a:spcPct val="12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Crea una variable que contenga una frase simple</a:t>
            </a:r>
          </a:p>
          <a:p>
            <a:pPr marL="1555750" indent="-1555750" algn="just">
              <a:lnSpc>
                <a:spcPct val="12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Imprime la longitud de la cadena.</a:t>
            </a:r>
          </a:p>
          <a:p>
            <a:pPr marL="1555750" indent="-1555750" algn="just">
              <a:lnSpc>
                <a:spcPct val="12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Encuentra cuantas palabras hay en la frase que anteriormente asignaste</a:t>
            </a:r>
          </a:p>
          <a:p>
            <a:pPr marL="1555750" indent="-1555750" algn="just">
              <a:lnSpc>
                <a:spcPct val="12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Imprime una subcadena de la frase.</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6" name="7. Control de flujo"/>
          <p:cNvSpPr txBox="1"/>
          <p:nvPr>
            <p:ph type="title"/>
          </p:nvPr>
        </p:nvSpPr>
        <p:spPr>
          <a:xfrm>
            <a:off x="1284271" y="89791"/>
            <a:ext cx="21815458" cy="1536980"/>
          </a:xfrm>
          <a:prstGeom prst="rect">
            <a:avLst/>
          </a:prstGeom>
        </p:spPr>
        <p:txBody>
          <a:bodyPr anchor="ctr"/>
          <a:lstStyle/>
          <a:p>
            <a:pPr lvl="1" indent="333756" defTabSz="1779987">
              <a:lnSpc>
                <a:spcPct val="90000"/>
              </a:lnSpc>
              <a:defRPr spc="-254" sz="8468">
                <a:gradFill flip="none" rotWithShape="1">
                  <a:gsLst>
                    <a:gs pos="0">
                      <a:srgbClr val="1E98FD"/>
                    </a:gs>
                    <a:gs pos="100000">
                      <a:srgbClr val="FF00F7"/>
                    </a:gs>
                  </a:gsLst>
                  <a:lin ang="3960000" scaled="0"/>
                </a:gradFill>
              </a:defRPr>
            </a:pPr>
            <a:r>
              <a:t>7. Control de flujo</a:t>
            </a:r>
          </a:p>
        </p:txBody>
      </p:sp>
      <p:sp>
        <p:nvSpPr>
          <p:cNvPr id="407" name="`if`, `elif`, `else`…"/>
          <p:cNvSpPr txBox="1"/>
          <p:nvPr>
            <p:ph type="body" idx="21"/>
          </p:nvPr>
        </p:nvSpPr>
        <p:spPr>
          <a:xfrm>
            <a:off x="1220088" y="1863492"/>
            <a:ext cx="21513170" cy="11125307"/>
          </a:xfrm>
          <a:prstGeom prst="rect">
            <a:avLst/>
          </a:prstGeom>
          <a:extLst>
            <a:ext uri="{C572A759-6A51-4108-AA02-DFA0A04FC94B}">
              <ma14:wrappingTextBoxFlag xmlns:ma14="http://schemas.microsoft.com/office/mac/drawingml/2011/main" val="1"/>
            </a:ext>
          </a:extLst>
        </p:spPr>
        <p:txBody>
          <a:bodyPr/>
          <a:lstStyle/>
          <a:p>
            <a:pPr>
              <a:lnSpc>
                <a:spcPct val="80000"/>
              </a:lnSpc>
              <a:defRPr spc="-252" sz="8400">
                <a:gradFill flip="none" rotWithShape="1">
                  <a:gsLst>
                    <a:gs pos="0">
                      <a:srgbClr val="FF00D8"/>
                    </a:gs>
                    <a:gs pos="100000">
                      <a:srgbClr val="FF542E"/>
                    </a:gs>
                  </a:gsLst>
                  <a:lin ang="3960000" scaled="0"/>
                </a:gradFill>
                <a:latin typeface="+mn-lt"/>
                <a:ea typeface="+mn-ea"/>
                <a:cs typeface="+mn-cs"/>
                <a:sym typeface="Graphik Semibold"/>
              </a:defRPr>
            </a:pPr>
          </a:p>
          <a:p>
            <a:pPr marL="1555750" indent="-1555750" algn="just">
              <a:lnSpc>
                <a:spcPct val="12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`if`, `elif`, `else`</a:t>
            </a:r>
          </a:p>
          <a:p>
            <a:pPr marL="1555750" indent="-1555750" algn="just">
              <a:lnSpc>
                <a:spcPct val="12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while`, `for`</a:t>
            </a:r>
          </a:p>
          <a:p>
            <a:pPr marL="1555750" indent="-1555750" algn="just">
              <a:lnSpc>
                <a:spcPct val="12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`break` y `continue` </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9" name="7. Control de flujo"/>
          <p:cNvSpPr txBox="1"/>
          <p:nvPr>
            <p:ph type="title"/>
          </p:nvPr>
        </p:nvSpPr>
        <p:spPr>
          <a:xfrm>
            <a:off x="1284271" y="89791"/>
            <a:ext cx="21815458" cy="1536980"/>
          </a:xfrm>
          <a:prstGeom prst="rect">
            <a:avLst/>
          </a:prstGeom>
        </p:spPr>
        <p:txBody>
          <a:bodyPr anchor="ctr"/>
          <a:lstStyle/>
          <a:p>
            <a:pPr lvl="1" indent="333756" defTabSz="1779987">
              <a:lnSpc>
                <a:spcPct val="90000"/>
              </a:lnSpc>
              <a:defRPr spc="-254" sz="8468">
                <a:gradFill flip="none" rotWithShape="1">
                  <a:gsLst>
                    <a:gs pos="0">
                      <a:srgbClr val="1E98FD"/>
                    </a:gs>
                    <a:gs pos="100000">
                      <a:srgbClr val="FF00F7"/>
                    </a:gs>
                  </a:gsLst>
                  <a:lin ang="3960000" scaled="0"/>
                </a:gradFill>
              </a:defRPr>
            </a:pPr>
            <a:r>
              <a:t>7. Control de flujo</a:t>
            </a:r>
          </a:p>
        </p:txBody>
      </p:sp>
      <p:sp>
        <p:nvSpPr>
          <p:cNvPr id="410" name="Definición…"/>
          <p:cNvSpPr txBox="1"/>
          <p:nvPr>
            <p:ph type="body" idx="21"/>
          </p:nvPr>
        </p:nvSpPr>
        <p:spPr>
          <a:xfrm>
            <a:off x="1220088" y="1863492"/>
            <a:ext cx="21513170" cy="11125307"/>
          </a:xfrm>
          <a:prstGeom prst="rect">
            <a:avLst/>
          </a:prstGeom>
          <a:extLst>
            <a:ext uri="{C572A759-6A51-4108-AA02-DFA0A04FC94B}">
              <ma14:wrappingTextBoxFlag xmlns:ma14="http://schemas.microsoft.com/office/mac/drawingml/2011/main" val="1"/>
            </a:ext>
          </a:extLst>
        </p:spPr>
        <p:txBody>
          <a:bodyPr/>
          <a:lstStyle/>
          <a:p>
            <a:pPr>
              <a:lnSpc>
                <a:spcPct val="80000"/>
              </a:lnSpc>
              <a:defRPr spc="-252" sz="8400">
                <a:gradFill flip="none" rotWithShape="1">
                  <a:gsLst>
                    <a:gs pos="0">
                      <a:srgbClr val="FF00D8"/>
                    </a:gs>
                    <a:gs pos="100000">
                      <a:srgbClr val="FF542E"/>
                    </a:gs>
                  </a:gsLst>
                  <a:lin ang="3960000" scaled="0"/>
                </a:gradFill>
                <a:latin typeface="+mn-lt"/>
                <a:ea typeface="+mn-ea"/>
                <a:cs typeface="+mn-cs"/>
                <a:sym typeface="Graphik Semibold"/>
              </a:defRPr>
            </a:pPr>
            <a:r>
              <a:t>Definición</a:t>
            </a:r>
          </a:p>
          <a:p>
            <a:pPr algn="l" defTabSz="2438400">
              <a:spcBef>
                <a:spcPts val="2400"/>
              </a:spcBef>
              <a:defRPr sz="4800">
                <a:latin typeface="Graphik"/>
                <a:ea typeface="Graphik"/>
                <a:cs typeface="Graphik"/>
                <a:sym typeface="Graphik"/>
              </a:defRPr>
            </a:pPr>
            <a:r>
              <a:t>El flujo de control se refiere al orden en el que se ejecutan las instrucciones de un programa. Determina cómo un programa pasa de una instrucción a otra, en función de ciertas condiciones y decisiones.</a:t>
            </a:r>
          </a:p>
          <a:p>
            <a:pPr algn="l" defTabSz="2438400">
              <a:spcBef>
                <a:spcPts val="2400"/>
              </a:spcBef>
              <a:defRPr b="1" sz="4800">
                <a:latin typeface="Graphik"/>
                <a:ea typeface="Graphik"/>
                <a:cs typeface="Graphik"/>
                <a:sym typeface="Graphik"/>
              </a:defRPr>
            </a:pPr>
            <a:r>
              <a:t>Características y Funciones</a:t>
            </a:r>
          </a:p>
          <a:p>
            <a:pPr marL="558800" indent="-558800" algn="l" defTabSz="2438400">
              <a:spcBef>
                <a:spcPts val="2400"/>
              </a:spcBef>
              <a:buClr>
                <a:srgbClr val="000000"/>
              </a:buClr>
              <a:buSzPct val="100000"/>
              <a:buChar char="•"/>
              <a:defRPr sz="4800">
                <a:latin typeface="Graphik"/>
                <a:ea typeface="Graphik"/>
                <a:cs typeface="Graphik"/>
                <a:sym typeface="Graphik"/>
              </a:defRPr>
            </a:pPr>
            <a:r>
              <a:t>Decide la ruta que sigue el programa. </a:t>
            </a:r>
          </a:p>
          <a:p>
            <a:pPr marL="558800" indent="-558800" algn="l" defTabSz="2438400">
              <a:spcBef>
                <a:spcPts val="2400"/>
              </a:spcBef>
              <a:buClr>
                <a:srgbClr val="000000"/>
              </a:buClr>
              <a:buSzPct val="100000"/>
              <a:buChar char="•"/>
              <a:defRPr sz="4800">
                <a:latin typeface="Graphik"/>
                <a:ea typeface="Graphik"/>
                <a:cs typeface="Graphik"/>
                <a:sym typeface="Graphik"/>
              </a:defRPr>
            </a:pPr>
            <a:r>
              <a:t>Ayuda al programa a tomar decisiones, </a:t>
            </a:r>
          </a:p>
          <a:p>
            <a:pPr marL="558800" indent="-558800" algn="l" defTabSz="2438400">
              <a:spcBef>
                <a:spcPts val="2400"/>
              </a:spcBef>
              <a:buClr>
                <a:srgbClr val="000000"/>
              </a:buClr>
              <a:buSzPct val="100000"/>
              <a:buChar char="•"/>
              <a:defRPr sz="4800">
                <a:latin typeface="Graphik"/>
                <a:ea typeface="Graphik"/>
                <a:cs typeface="Graphik"/>
                <a:sym typeface="Graphik"/>
              </a:defRPr>
            </a:pPr>
            <a:r>
              <a:t>Ejecuta instrucciones en bucle y bloques de código según las condiciones.</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1. Sentencias `if`, `elif`, `else`"/>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1. Sentencias `if`, `elif`, `else`</a:t>
            </a:r>
          </a:p>
        </p:txBody>
      </p:sp>
      <p:sp>
        <p:nvSpPr>
          <p:cNvPr id="413" name="Definición…"/>
          <p:cNvSpPr txBox="1"/>
          <p:nvPr/>
        </p:nvSpPr>
        <p:spPr>
          <a:xfrm>
            <a:off x="612969" y="4348573"/>
            <a:ext cx="23158062" cy="6134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r>
              <a:t>Son las declaraciones condicionales en el flujo de control.</a:t>
            </a:r>
          </a:p>
          <a:p>
            <a:pPr/>
            <a:r>
              <a:t>Permiten elegir diferentes caminos. Utilizan condiciones como "si", "si no" y "no" para ejecutar bloques de código específicos en función de si una condición se evalúa como verdadera o falsa.</a:t>
            </a:r>
          </a:p>
          <a:p>
            <a:pPr defTabSz="457200">
              <a:spcBef>
                <a:spcPts val="3300"/>
              </a:spcBef>
              <a:defRPr sz="2200">
                <a:solidFill>
                  <a:srgbClr val="0A0A23"/>
                </a:solidFill>
                <a:latin typeface="Helvetica"/>
                <a:ea typeface="Helvetica"/>
                <a:cs typeface="Helvetica"/>
                <a:sym typeface="Helvetica"/>
              </a:defRPr>
            </a:pPr>
          </a:p>
          <a:p>
            <a:pPr defTabSz="457200">
              <a:spcBef>
                <a:spcPts val="0"/>
              </a:spcBef>
              <a:defRPr b="1" sz="2200">
                <a:latin typeface="Helvetica"/>
                <a:ea typeface="Helvetica"/>
                <a:cs typeface="Helvetica"/>
                <a:sym typeface="Helvetica"/>
              </a:defRPr>
            </a:pP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5" name="1. Sentencias `if`, `elif`, `else`"/>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1. Sentencias `if`, `elif`, `else`</a:t>
            </a:r>
          </a:p>
        </p:txBody>
      </p:sp>
      <p:sp>
        <p:nvSpPr>
          <p:cNvPr id="416" name="Sentencia - Condición if…"/>
          <p:cNvSpPr txBox="1"/>
          <p:nvPr/>
        </p:nvSpPr>
        <p:spPr>
          <a:xfrm>
            <a:off x="612969" y="2084178"/>
            <a:ext cx="23158062" cy="695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Sentencia - Condición if</a:t>
            </a:r>
          </a:p>
          <a:p>
            <a:pPr/>
            <a:r>
              <a:t>Si la condición que sigue a la palabra clave </a:t>
            </a:r>
            <a:r>
              <a:rPr sz="1760">
                <a:latin typeface="Courier"/>
                <a:ea typeface="Courier"/>
                <a:cs typeface="Courier"/>
                <a:sym typeface="Courier"/>
              </a:rPr>
              <a:t>if</a:t>
            </a:r>
            <a:r>
              <a:t>  se evalúa como verdadera, el bloque de código se ejecutará.</a:t>
            </a:r>
          </a:p>
          <a:p>
            <a:pPr/>
          </a:p>
          <a:p>
            <a:pPr defTabSz="457200">
              <a:spcBef>
                <a:spcPts val="0"/>
              </a:spcBef>
              <a:defRPr sz="4000">
                <a:solidFill>
                  <a:srgbClr val="990055"/>
                </a:solidFill>
                <a:effectLst>
                  <a:outerShdw sx="100000" sy="100000" kx="0" ky="0" algn="b" rotWithShape="0" blurRad="0" dist="12700" dir="16200000">
                    <a:srgbClr val="FFFFFF"/>
                  </a:outerShdw>
                </a:effectLst>
                <a:latin typeface="Monaco"/>
                <a:ea typeface="Monaco"/>
                <a:cs typeface="Monaco"/>
                <a:sym typeface="Monaco"/>
              </a:defRPr>
            </a:pPr>
            <a:r>
              <a:rPr>
                <a:solidFill>
                  <a:srgbClr val="0077AA"/>
                </a:solidFill>
              </a:rPr>
              <a:t>if</a:t>
            </a:r>
            <a:r>
              <a:rPr>
                <a:solidFill>
                  <a:srgbClr val="000000"/>
                </a:solidFill>
              </a:rPr>
              <a:t> </a:t>
            </a:r>
            <a:r>
              <a:t>True</a:t>
            </a:r>
            <a:r>
              <a:rPr>
                <a:solidFill>
                  <a:srgbClr val="999999"/>
                </a:solidFill>
              </a:rPr>
              <a:t>:</a:t>
            </a:r>
            <a:endParaRPr>
              <a:solidFill>
                <a:srgbClr val="000000"/>
              </a:solidFill>
            </a:endParaRPr>
          </a:p>
          <a:p>
            <a:pPr defTabSz="457200">
              <a:spcBef>
                <a:spcPts val="0"/>
              </a:spcBef>
              <a:defRPr sz="4000">
                <a:solidFill>
                  <a:srgbClr val="669900"/>
                </a:solidFill>
                <a:effectLst>
                  <a:outerShdw sx="100000" sy="100000" kx="0" ky="0" algn="b" rotWithShape="0" blurRad="0" dist="12700" dir="16200000">
                    <a:srgbClr val="FFFFFF"/>
                  </a:outerShdw>
                </a:effectLst>
                <a:latin typeface="Monaco"/>
                <a:ea typeface="Monaco"/>
                <a:cs typeface="Monaco"/>
                <a:sym typeface="Monaco"/>
              </a:defRPr>
            </a:pPr>
            <a:r>
              <a:rPr>
                <a:solidFill>
                  <a:srgbClr val="000000"/>
                </a:solidFill>
              </a:rPr>
              <a:t>  </a:t>
            </a:r>
            <a:r>
              <a:rPr>
                <a:solidFill>
                  <a:srgbClr val="0077AA"/>
                </a:solidFill>
              </a:rPr>
              <a:t>print</a:t>
            </a:r>
            <a:r>
              <a:rPr>
                <a:solidFill>
                  <a:srgbClr val="999999"/>
                </a:solidFill>
              </a:rPr>
              <a:t>(</a:t>
            </a:r>
            <a:r>
              <a:t>'¡el bloque If se ejecutará!'</a:t>
            </a:r>
            <a:r>
              <a:rPr>
                <a:solidFill>
                  <a:srgbClr val="999999"/>
                </a:solidFill>
              </a:rPr>
              <a:t>)</a:t>
            </a:r>
            <a:endParaRPr>
              <a:solidFill>
                <a:srgbClr val="000000"/>
              </a:solidFill>
            </a:endParaRPr>
          </a:p>
          <a:p>
            <a:pPr defTabSz="457200">
              <a:spcBef>
                <a:spcPts val="0"/>
              </a:spcBef>
              <a:defRPr sz="1400">
                <a:solidFill>
                  <a:srgbClr val="669900"/>
                </a:solidFill>
                <a:effectLst>
                  <a:outerShdw sx="100000" sy="100000" kx="0" ky="0" algn="b" rotWithShape="0" blurRad="0" dist="12700" dir="16200000">
                    <a:srgbClr val="FFFFFF"/>
                  </a:outerShdw>
                </a:effectLst>
                <a:latin typeface="Monaco"/>
                <a:ea typeface="Monaco"/>
                <a:cs typeface="Monaco"/>
                <a:sym typeface="Monaco"/>
              </a:defRPr>
            </a:pPr>
          </a:p>
          <a:p>
            <a:pPr defTabSz="457200">
              <a:spcBef>
                <a:spcPts val="3300"/>
              </a:spcBef>
              <a:defRPr sz="2200">
                <a:solidFill>
                  <a:srgbClr val="0A0A23"/>
                </a:solidFill>
                <a:latin typeface="Helvetica"/>
                <a:ea typeface="Helvetica"/>
                <a:cs typeface="Helvetica"/>
                <a:sym typeface="Helvetica"/>
              </a:defRPr>
            </a:pPr>
          </a:p>
          <a:p>
            <a:pPr defTabSz="457200">
              <a:spcBef>
                <a:spcPts val="0"/>
              </a:spcBef>
              <a:defRPr b="1" sz="2200">
                <a:latin typeface="Helvetica"/>
                <a:ea typeface="Helvetica"/>
                <a:cs typeface="Helvetica"/>
                <a:sym typeface="Helvetica"/>
              </a:defRPr>
            </a:pP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Hola Mundo Pseudocodigo"/>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Hola Mundo Pseudocodigo</a:t>
            </a:r>
          </a:p>
        </p:txBody>
      </p:sp>
      <p:sp>
        <p:nvSpPr>
          <p:cNvPr id="198" name="Ejemplo"/>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Ejemplo</a:t>
            </a:r>
          </a:p>
        </p:txBody>
      </p:sp>
      <p:sp>
        <p:nvSpPr>
          <p:cNvPr id="199" name="Inicio…"/>
          <p:cNvSpPr txBox="1"/>
          <p:nvPr>
            <p:ph type="body" idx="1"/>
          </p:nvPr>
        </p:nvSpPr>
        <p:spPr>
          <a:prstGeom prst="rect">
            <a:avLst/>
          </a:prstGeom>
        </p:spPr>
        <p:txBody>
          <a:bodyPr/>
          <a:lstStyle/>
          <a:p>
            <a:pPr marL="889000" indent="-889000">
              <a:buClrTx/>
              <a:buAutoNum type="arabicPeriod" startAt="1"/>
            </a:pPr>
            <a:r>
              <a:t>Inicio</a:t>
            </a:r>
          </a:p>
          <a:p>
            <a:pPr marL="889000" indent="-889000">
              <a:buClrTx/>
              <a:buAutoNum type="arabicPeriod" startAt="1"/>
            </a:pPr>
            <a:r>
              <a:t>Define la variable tipo string saludo=´hola mundo´</a:t>
            </a:r>
          </a:p>
          <a:p>
            <a:pPr marL="889000" indent="-889000">
              <a:buClrTx/>
              <a:buAutoNum type="arabicPeriod" startAt="1"/>
            </a:pPr>
            <a:r>
              <a:t>En la palabra reservada print(), define dentro la variable saludo</a:t>
            </a:r>
          </a:p>
          <a:p>
            <a:pPr marL="889000" indent="-889000">
              <a:buClrTx/>
              <a:buAutoNum type="arabicPeriod" startAt="1"/>
            </a:pPr>
            <a:r>
              <a:t>Enter</a:t>
            </a:r>
          </a:p>
          <a:p>
            <a:pPr marL="889000" indent="-889000">
              <a:buClrTx/>
              <a:buAutoNum type="arabicPeriod" startAt="1"/>
            </a:pPr>
            <a:r>
              <a:t>Fin</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8" name="1. Sentencias `if`, `elif`, `else`"/>
          <p:cNvSpPr txBox="1"/>
          <p:nvPr/>
        </p:nvSpPr>
        <p:spPr>
          <a:xfrm>
            <a:off x="911550" y="1418034"/>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1. Sentencias `if`, `elif`, `else`</a:t>
            </a:r>
          </a:p>
        </p:txBody>
      </p:sp>
      <p:sp>
        <p:nvSpPr>
          <p:cNvPr id="419" name="Sentencia - Condición else…"/>
          <p:cNvSpPr txBox="1"/>
          <p:nvPr/>
        </p:nvSpPr>
        <p:spPr>
          <a:xfrm>
            <a:off x="612969" y="3915541"/>
            <a:ext cx="23158062" cy="7797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Sentencia - Condición else</a:t>
            </a:r>
            <a:endParaRPr sz="3359"/>
          </a:p>
          <a:p>
            <a:pPr/>
            <a:r>
              <a:t>Se utiliza para ejecutar tanto la parte verdadera como la falsa de una condición. Opcionalmente, puedes agregar una respuesta else que se ejecutará si la condición es false.</a:t>
            </a:r>
          </a:p>
          <a:p>
            <a:pPr/>
          </a:p>
          <a:p>
            <a:pPr defTabSz="457200">
              <a:spcBef>
                <a:spcPts val="0"/>
              </a:spcBef>
              <a:defRPr sz="4000">
                <a:solidFill>
                  <a:srgbClr val="990055"/>
                </a:solidFill>
                <a:effectLst>
                  <a:outerShdw sx="100000" sy="100000" kx="0" ky="0" algn="b" rotWithShape="0" blurRad="0" dist="12700" dir="16200000">
                    <a:srgbClr val="FFFFFF"/>
                  </a:outerShdw>
                </a:effectLst>
                <a:latin typeface="Monaco"/>
                <a:ea typeface="Monaco"/>
                <a:cs typeface="Monaco"/>
                <a:sym typeface="Monaco"/>
              </a:defRPr>
            </a:pPr>
            <a:r>
              <a:rPr>
                <a:solidFill>
                  <a:srgbClr val="0077AA"/>
                </a:solidFill>
              </a:rPr>
              <a:t>if</a:t>
            </a:r>
            <a:r>
              <a:rPr>
                <a:solidFill>
                  <a:srgbClr val="000000"/>
                </a:solidFill>
              </a:rPr>
              <a:t> </a:t>
            </a:r>
            <a:r>
              <a:t>True</a:t>
            </a:r>
            <a:r>
              <a:rPr>
                <a:solidFill>
                  <a:srgbClr val="999999"/>
                </a:solidFill>
              </a:rPr>
              <a:t>:</a:t>
            </a:r>
            <a:endParaRPr>
              <a:solidFill>
                <a:srgbClr val="000000"/>
              </a:solidFill>
            </a:endParaRPr>
          </a:p>
          <a:p>
            <a:pPr defTabSz="457200">
              <a:spcBef>
                <a:spcPts val="0"/>
              </a:spcBef>
              <a:defRPr sz="4000">
                <a:solidFill>
                  <a:srgbClr val="669900"/>
                </a:solidFill>
                <a:effectLst>
                  <a:outerShdw sx="100000" sy="100000" kx="0" ky="0" algn="b" rotWithShape="0" blurRad="0" dist="12700" dir="16200000">
                    <a:srgbClr val="FFFFFF"/>
                  </a:outerShdw>
                </a:effectLst>
                <a:latin typeface="Monaco"/>
                <a:ea typeface="Monaco"/>
                <a:cs typeface="Monaco"/>
                <a:sym typeface="Monaco"/>
              </a:defRPr>
            </a:pPr>
            <a:r>
              <a:rPr>
                <a:solidFill>
                  <a:srgbClr val="000000"/>
                </a:solidFill>
              </a:rPr>
              <a:t>  </a:t>
            </a:r>
            <a:r>
              <a:rPr>
                <a:solidFill>
                  <a:srgbClr val="0077AA"/>
                </a:solidFill>
              </a:rPr>
              <a:t>print</a:t>
            </a:r>
            <a:r>
              <a:rPr>
                <a:solidFill>
                  <a:srgbClr val="999999"/>
                </a:solidFill>
              </a:rPr>
              <a:t>(</a:t>
            </a:r>
            <a:r>
              <a:t>'¡La sentencia If se ejecutará!'</a:t>
            </a:r>
            <a:r>
              <a:rPr>
                <a:solidFill>
                  <a:srgbClr val="999999"/>
                </a:solidFill>
              </a:rPr>
              <a:t>)</a:t>
            </a:r>
            <a:endParaRPr>
              <a:solidFill>
                <a:srgbClr val="000000"/>
              </a:solidFill>
            </a:endParaRPr>
          </a:p>
          <a:p>
            <a:pPr defTabSz="457200">
              <a:spcBef>
                <a:spcPts val="0"/>
              </a:spcBef>
              <a:defRPr sz="4000">
                <a:solidFill>
                  <a:srgbClr val="0077AA"/>
                </a:solidFill>
                <a:effectLst>
                  <a:outerShdw sx="100000" sy="100000" kx="0" ky="0" algn="b" rotWithShape="0" blurRad="0" dist="12700" dir="16200000">
                    <a:srgbClr val="FFFFFF"/>
                  </a:outerShdw>
                </a:effectLst>
                <a:latin typeface="Monaco"/>
                <a:ea typeface="Monaco"/>
                <a:cs typeface="Monaco"/>
                <a:sym typeface="Monaco"/>
              </a:defRPr>
            </a:pPr>
            <a:r>
              <a:t>else</a:t>
            </a:r>
            <a:r>
              <a:rPr>
                <a:solidFill>
                  <a:srgbClr val="999999"/>
                </a:solidFill>
              </a:rPr>
              <a:t>:</a:t>
            </a:r>
            <a:endParaRPr>
              <a:solidFill>
                <a:srgbClr val="000000"/>
              </a:solidFill>
            </a:endParaRPr>
          </a:p>
          <a:p>
            <a:pPr defTabSz="457200">
              <a:spcBef>
                <a:spcPts val="0"/>
              </a:spcBef>
              <a:defRPr sz="4000">
                <a:solidFill>
                  <a:srgbClr val="669900"/>
                </a:solidFill>
                <a:effectLst>
                  <a:outerShdw sx="100000" sy="100000" kx="0" ky="0" algn="b" rotWithShape="0" blurRad="0" dist="12700" dir="16200000">
                    <a:srgbClr val="FFFFFF"/>
                  </a:outerShdw>
                </a:effectLst>
                <a:latin typeface="Monaco"/>
                <a:ea typeface="Monaco"/>
                <a:cs typeface="Monaco"/>
                <a:sym typeface="Monaco"/>
              </a:defRPr>
            </a:pPr>
            <a:r>
              <a:rPr>
                <a:solidFill>
                  <a:srgbClr val="000000"/>
                </a:solidFill>
              </a:rPr>
              <a:t>  </a:t>
            </a:r>
            <a:r>
              <a:rPr>
                <a:solidFill>
                  <a:srgbClr val="0077AA"/>
                </a:solidFill>
              </a:rPr>
              <a:t>print</a:t>
            </a:r>
            <a:r>
              <a:rPr>
                <a:solidFill>
                  <a:srgbClr val="999999"/>
                </a:solidFill>
              </a:rPr>
              <a:t>(</a:t>
            </a:r>
            <a:r>
              <a:t>'¡La sentencia Else se ejecutará!'</a:t>
            </a:r>
            <a:r>
              <a:rPr>
                <a:solidFill>
                  <a:srgbClr val="999999"/>
                </a:solidFill>
              </a:rPr>
              <a:t>)</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 name="1. Sentencias `if`, `elif`, `else`"/>
          <p:cNvSpPr txBox="1"/>
          <p:nvPr/>
        </p:nvSpPr>
        <p:spPr>
          <a:xfrm>
            <a:off x="911550" y="1418034"/>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1. Sentencias `if`, `elif`, `else`</a:t>
            </a:r>
          </a:p>
        </p:txBody>
      </p:sp>
      <p:sp>
        <p:nvSpPr>
          <p:cNvPr id="422" name="Sentencia - Condición elif…"/>
          <p:cNvSpPr txBox="1"/>
          <p:nvPr/>
        </p:nvSpPr>
        <p:spPr>
          <a:xfrm>
            <a:off x="612969" y="3388186"/>
            <a:ext cx="23158062" cy="1019916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Sentencia - Condición elif</a:t>
            </a:r>
            <a:endParaRPr sz="3359"/>
          </a:p>
          <a:p>
            <a:pPr/>
            <a:r>
              <a:t>Se utiliza para identificar más condiciones en nuestro código. Se pueden verificar varias condiciones al incluir una o más verificaciones </a:t>
            </a:r>
            <a:r>
              <a:rPr>
                <a:latin typeface="Courier"/>
                <a:ea typeface="Courier"/>
                <a:cs typeface="Courier"/>
                <a:sym typeface="Courier"/>
              </a:rPr>
              <a:t>elif</a:t>
            </a:r>
            <a:r>
              <a:t> después de su declaración  inicial. Ten en cuenta que solo se ejecutará una condición:</a:t>
            </a:r>
          </a:p>
          <a:p>
            <a:pPr defTabSz="457200">
              <a:spcBef>
                <a:spcPts val="0"/>
              </a:spcBef>
              <a:defRPr sz="4000">
                <a:effectLst>
                  <a:outerShdw sx="100000" sy="100000" kx="0" ky="0" algn="b" rotWithShape="0" blurRad="0" dist="12700" dir="16200000">
                    <a:srgbClr val="FFFFFF"/>
                  </a:outerShdw>
                </a:effectLst>
                <a:latin typeface="Monaco"/>
                <a:ea typeface="Monaco"/>
                <a:cs typeface="Monaco"/>
                <a:sym typeface="Monaco"/>
              </a:defRPr>
            </a:pPr>
            <a:r>
              <a:t>z </a:t>
            </a:r>
            <a:r>
              <a:rPr>
                <a:solidFill>
                  <a:srgbClr val="9A6E3A"/>
                </a:solidFill>
              </a:rPr>
              <a:t>=</a:t>
            </a:r>
            <a:r>
              <a:t> </a:t>
            </a:r>
            <a:r>
              <a:rPr>
                <a:solidFill>
                  <a:srgbClr val="990055"/>
                </a:solidFill>
              </a:rPr>
              <a:t>7</a:t>
            </a:r>
          </a:p>
          <a:p>
            <a:pPr defTabSz="457200">
              <a:spcBef>
                <a:spcPts val="0"/>
              </a:spcBef>
              <a:defRPr sz="4000">
                <a:effectLst>
                  <a:outerShdw sx="100000" sy="100000" kx="0" ky="0" algn="b" rotWithShape="0" blurRad="0" dist="12700" dir="16200000">
                    <a:srgbClr val="FFFFFF"/>
                  </a:outerShdw>
                </a:effectLst>
                <a:latin typeface="Monaco"/>
                <a:ea typeface="Monaco"/>
                <a:cs typeface="Monaco"/>
                <a:sym typeface="Monaco"/>
              </a:defRPr>
            </a:pPr>
            <a:r>
              <a:rPr>
                <a:solidFill>
                  <a:srgbClr val="0077AA"/>
                </a:solidFill>
              </a:rPr>
              <a:t>if</a:t>
            </a:r>
            <a:r>
              <a:t> z </a:t>
            </a:r>
            <a:r>
              <a:rPr>
                <a:solidFill>
                  <a:srgbClr val="9A6E3A"/>
                </a:solidFill>
              </a:rPr>
              <a:t>&gt;</a:t>
            </a:r>
            <a:r>
              <a:t> </a:t>
            </a:r>
            <a:r>
              <a:rPr>
                <a:solidFill>
                  <a:srgbClr val="990055"/>
                </a:solidFill>
              </a:rPr>
              <a:t>8</a:t>
            </a:r>
            <a:r>
              <a:rPr>
                <a:solidFill>
                  <a:srgbClr val="999999"/>
                </a:solidFill>
              </a:rPr>
              <a:t>:</a:t>
            </a:r>
          </a:p>
          <a:p>
            <a:pPr defTabSz="457200">
              <a:spcBef>
                <a:spcPts val="0"/>
              </a:spcBef>
              <a:defRPr sz="4000">
                <a:solidFill>
                  <a:srgbClr val="708090"/>
                </a:solidFill>
                <a:effectLst>
                  <a:outerShdw sx="100000" sy="100000" kx="0" ky="0" algn="b" rotWithShape="0" blurRad="0" dist="12700" dir="16200000">
                    <a:srgbClr val="FFFFFF"/>
                  </a:outerShdw>
                </a:effectLst>
                <a:latin typeface="Monaco"/>
                <a:ea typeface="Monaco"/>
                <a:cs typeface="Monaco"/>
                <a:sym typeface="Monaco"/>
              </a:defRPr>
            </a:pPr>
            <a:r>
              <a:rPr>
                <a:solidFill>
                  <a:srgbClr val="000000"/>
                </a:solidFill>
              </a:rPr>
              <a:t>  </a:t>
            </a:r>
            <a:r>
              <a:rPr>
                <a:solidFill>
                  <a:srgbClr val="0077AA"/>
                </a:solidFill>
              </a:rPr>
              <a:t>print</a:t>
            </a:r>
            <a:r>
              <a:rPr>
                <a:solidFill>
                  <a:srgbClr val="999999"/>
                </a:solidFill>
              </a:rPr>
              <a:t>(</a:t>
            </a:r>
            <a:r>
              <a:rPr>
                <a:solidFill>
                  <a:srgbClr val="669900"/>
                </a:solidFill>
              </a:rPr>
              <a:t>"¡No voy a imprimir!"</a:t>
            </a:r>
            <a:r>
              <a:rPr>
                <a:solidFill>
                  <a:srgbClr val="999999"/>
                </a:solidFill>
              </a:rPr>
              <a:t>)</a:t>
            </a:r>
            <a:r>
              <a:rPr>
                <a:solidFill>
                  <a:srgbClr val="000000"/>
                </a:solidFill>
              </a:rPr>
              <a:t> </a:t>
            </a:r>
            <a:r>
              <a:t>#esta sentencia no se ejecuta</a:t>
            </a:r>
            <a:endParaRPr>
              <a:solidFill>
                <a:srgbClr val="000000"/>
              </a:solidFill>
            </a:endParaRPr>
          </a:p>
          <a:p>
            <a:pPr defTabSz="457200">
              <a:spcBef>
                <a:spcPts val="0"/>
              </a:spcBef>
              <a:defRPr sz="4000">
                <a:solidFill>
                  <a:srgbClr val="0077AA"/>
                </a:solidFill>
                <a:effectLst>
                  <a:outerShdw sx="100000" sy="100000" kx="0" ky="0" algn="b" rotWithShape="0" blurRad="0" dist="12700" dir="16200000">
                    <a:srgbClr val="FFFFFF"/>
                  </a:outerShdw>
                </a:effectLst>
                <a:latin typeface="Monaco"/>
                <a:ea typeface="Monaco"/>
                <a:cs typeface="Monaco"/>
                <a:sym typeface="Monaco"/>
              </a:defRPr>
            </a:pPr>
            <a:r>
              <a:t>elif</a:t>
            </a:r>
            <a:r>
              <a:rPr>
                <a:solidFill>
                  <a:srgbClr val="000000"/>
                </a:solidFill>
              </a:rPr>
              <a:t> z </a:t>
            </a:r>
            <a:r>
              <a:rPr>
                <a:solidFill>
                  <a:srgbClr val="9A6E3A"/>
                </a:solidFill>
              </a:rPr>
              <a:t>&gt;</a:t>
            </a:r>
            <a:r>
              <a:rPr>
                <a:solidFill>
                  <a:srgbClr val="000000"/>
                </a:solidFill>
              </a:rPr>
              <a:t> </a:t>
            </a:r>
            <a:r>
              <a:rPr>
                <a:solidFill>
                  <a:srgbClr val="990055"/>
                </a:solidFill>
              </a:rPr>
              <a:t>5</a:t>
            </a:r>
            <a:r>
              <a:rPr>
                <a:solidFill>
                  <a:srgbClr val="999999"/>
                </a:solidFill>
              </a:rPr>
              <a:t>:</a:t>
            </a:r>
            <a:endParaRPr>
              <a:solidFill>
                <a:srgbClr val="000000"/>
              </a:solidFill>
            </a:endParaRPr>
          </a:p>
          <a:p>
            <a:pPr defTabSz="457200">
              <a:spcBef>
                <a:spcPts val="0"/>
              </a:spcBef>
              <a:defRPr sz="4000">
                <a:solidFill>
                  <a:srgbClr val="708090"/>
                </a:solidFill>
                <a:effectLst>
                  <a:outerShdw sx="100000" sy="100000" kx="0" ky="0" algn="b" rotWithShape="0" blurRad="0" dist="12700" dir="16200000">
                    <a:srgbClr val="FFFFFF"/>
                  </a:outerShdw>
                </a:effectLst>
                <a:latin typeface="Monaco"/>
                <a:ea typeface="Monaco"/>
                <a:cs typeface="Monaco"/>
                <a:sym typeface="Monaco"/>
              </a:defRPr>
            </a:pPr>
            <a:r>
              <a:rPr>
                <a:solidFill>
                  <a:srgbClr val="000000"/>
                </a:solidFill>
              </a:rPr>
              <a:t>  </a:t>
            </a:r>
            <a:r>
              <a:rPr>
                <a:solidFill>
                  <a:srgbClr val="0077AA"/>
                </a:solidFill>
              </a:rPr>
              <a:t>print</a:t>
            </a:r>
            <a:r>
              <a:rPr>
                <a:solidFill>
                  <a:srgbClr val="999999"/>
                </a:solidFill>
              </a:rPr>
              <a:t>(</a:t>
            </a:r>
            <a:r>
              <a:rPr>
                <a:solidFill>
                  <a:srgbClr val="669900"/>
                </a:solidFill>
              </a:rPr>
              <a:t>"¡Yo lo haré!"</a:t>
            </a:r>
            <a:r>
              <a:rPr>
                <a:solidFill>
                  <a:srgbClr val="999999"/>
                </a:solidFill>
              </a:rPr>
              <a:t>)</a:t>
            </a:r>
            <a:r>
              <a:rPr>
                <a:solidFill>
                  <a:srgbClr val="000000"/>
                </a:solidFill>
              </a:rPr>
              <a:t> </a:t>
            </a:r>
            <a:r>
              <a:t>#esta sentencia se ejecuta</a:t>
            </a:r>
            <a:endParaRPr>
              <a:solidFill>
                <a:srgbClr val="000000"/>
              </a:solidFill>
            </a:endParaRPr>
          </a:p>
          <a:p>
            <a:pPr defTabSz="457200">
              <a:spcBef>
                <a:spcPts val="0"/>
              </a:spcBef>
              <a:defRPr sz="4000">
                <a:solidFill>
                  <a:srgbClr val="0077AA"/>
                </a:solidFill>
                <a:effectLst>
                  <a:outerShdw sx="100000" sy="100000" kx="0" ky="0" algn="b" rotWithShape="0" blurRad="0" dist="12700" dir="16200000">
                    <a:srgbClr val="FFFFFF"/>
                  </a:outerShdw>
                </a:effectLst>
                <a:latin typeface="Monaco"/>
                <a:ea typeface="Monaco"/>
                <a:cs typeface="Monaco"/>
                <a:sym typeface="Monaco"/>
              </a:defRPr>
            </a:pPr>
            <a:r>
              <a:t>elif</a:t>
            </a:r>
            <a:r>
              <a:rPr>
                <a:solidFill>
                  <a:srgbClr val="000000"/>
                </a:solidFill>
              </a:rPr>
              <a:t> z </a:t>
            </a:r>
            <a:r>
              <a:rPr>
                <a:solidFill>
                  <a:srgbClr val="9A6E3A"/>
                </a:solidFill>
              </a:rPr>
              <a:t>&gt;</a:t>
            </a:r>
            <a:r>
              <a:rPr>
                <a:solidFill>
                  <a:srgbClr val="000000"/>
                </a:solidFill>
              </a:rPr>
              <a:t> </a:t>
            </a:r>
            <a:r>
              <a:rPr>
                <a:solidFill>
                  <a:srgbClr val="990055"/>
                </a:solidFill>
              </a:rPr>
              <a:t>6</a:t>
            </a:r>
            <a:r>
              <a:rPr>
                <a:solidFill>
                  <a:srgbClr val="999999"/>
                </a:solidFill>
              </a:rPr>
              <a:t>:</a:t>
            </a:r>
            <a:endParaRPr>
              <a:solidFill>
                <a:srgbClr val="000000"/>
              </a:solidFill>
            </a:endParaRPr>
          </a:p>
          <a:p>
            <a:pPr defTabSz="457200">
              <a:spcBef>
                <a:spcPts val="0"/>
              </a:spcBef>
              <a:defRPr sz="4000">
                <a:solidFill>
                  <a:srgbClr val="708090"/>
                </a:solidFill>
                <a:effectLst>
                  <a:outerShdw sx="100000" sy="100000" kx="0" ky="0" algn="b" rotWithShape="0" blurRad="0" dist="12700" dir="16200000">
                    <a:srgbClr val="FFFFFF"/>
                  </a:outerShdw>
                </a:effectLst>
                <a:latin typeface="Monaco"/>
                <a:ea typeface="Monaco"/>
                <a:cs typeface="Monaco"/>
                <a:sym typeface="Monaco"/>
              </a:defRPr>
            </a:pPr>
            <a:r>
              <a:rPr>
                <a:solidFill>
                  <a:srgbClr val="000000"/>
                </a:solidFill>
              </a:rPr>
              <a:t>  </a:t>
            </a:r>
            <a:r>
              <a:rPr>
                <a:solidFill>
                  <a:srgbClr val="0077AA"/>
                </a:solidFill>
              </a:rPr>
              <a:t>print</a:t>
            </a:r>
            <a:r>
              <a:rPr>
                <a:solidFill>
                  <a:srgbClr val="999999"/>
                </a:solidFill>
              </a:rPr>
              <a:t>(</a:t>
            </a:r>
            <a:r>
              <a:rPr>
                <a:solidFill>
                  <a:srgbClr val="669900"/>
                </a:solidFill>
              </a:rPr>
              <a:t>“¡si se va imprimir"</a:t>
            </a:r>
            <a:r>
              <a:rPr>
                <a:solidFill>
                  <a:srgbClr val="999999"/>
                </a:solidFill>
              </a:rPr>
              <a:t>)</a:t>
            </a:r>
            <a:r>
              <a:rPr>
                <a:solidFill>
                  <a:srgbClr val="000000"/>
                </a:solidFill>
              </a:rPr>
              <a:t> </a:t>
            </a:r>
            <a:r>
              <a:t>#esta sentencia no se ejecuta</a:t>
            </a:r>
            <a:endParaRPr>
              <a:solidFill>
                <a:srgbClr val="000000"/>
              </a:solidFill>
            </a:endParaRPr>
          </a:p>
          <a:p>
            <a:pPr defTabSz="457200">
              <a:spcBef>
                <a:spcPts val="0"/>
              </a:spcBef>
              <a:defRPr sz="4000">
                <a:solidFill>
                  <a:srgbClr val="0077AA"/>
                </a:solidFill>
                <a:effectLst>
                  <a:outerShdw sx="100000" sy="100000" kx="0" ky="0" algn="b" rotWithShape="0" blurRad="0" dist="12700" dir="16200000">
                    <a:srgbClr val="FFFFFF"/>
                  </a:outerShdw>
                </a:effectLst>
                <a:latin typeface="Monaco"/>
                <a:ea typeface="Monaco"/>
                <a:cs typeface="Monaco"/>
                <a:sym typeface="Monaco"/>
              </a:defRPr>
            </a:pPr>
            <a:r>
              <a:t>else</a:t>
            </a:r>
            <a:r>
              <a:rPr>
                <a:solidFill>
                  <a:srgbClr val="999999"/>
                </a:solidFill>
              </a:rPr>
              <a:t>:</a:t>
            </a:r>
            <a:endParaRPr>
              <a:solidFill>
                <a:srgbClr val="000000"/>
              </a:solidFill>
            </a:endParaRPr>
          </a:p>
          <a:p>
            <a:pPr defTabSz="457200">
              <a:spcBef>
                <a:spcPts val="0"/>
              </a:spcBef>
              <a:defRPr sz="4000">
                <a:solidFill>
                  <a:srgbClr val="708090"/>
                </a:solidFill>
                <a:effectLst>
                  <a:outerShdw sx="100000" sy="100000" kx="0" ky="0" algn="b" rotWithShape="0" blurRad="0" dist="12700" dir="16200000">
                    <a:srgbClr val="FFFFFF"/>
                  </a:outerShdw>
                </a:effectLst>
                <a:latin typeface="Monaco"/>
                <a:ea typeface="Monaco"/>
                <a:cs typeface="Monaco"/>
                <a:sym typeface="Monaco"/>
              </a:defRPr>
            </a:pPr>
            <a:r>
              <a:rPr>
                <a:solidFill>
                  <a:srgbClr val="000000"/>
                </a:solidFill>
              </a:rPr>
              <a:t>  </a:t>
            </a:r>
            <a:r>
              <a:rPr>
                <a:solidFill>
                  <a:srgbClr val="0077AA"/>
                </a:solidFill>
              </a:rPr>
              <a:t>print</a:t>
            </a:r>
            <a:r>
              <a:rPr>
                <a:solidFill>
                  <a:srgbClr val="999999"/>
                </a:solidFill>
              </a:rPr>
              <a:t>(</a:t>
            </a:r>
            <a:r>
              <a:rPr>
                <a:solidFill>
                  <a:srgbClr val="669900"/>
                </a:solidFill>
              </a:rPr>
              <a:t>"¡Yo tampoco!"</a:t>
            </a:r>
            <a:r>
              <a:rPr>
                <a:solidFill>
                  <a:srgbClr val="999999"/>
                </a:solidFill>
              </a:rPr>
              <a:t>)</a:t>
            </a:r>
            <a:r>
              <a:rPr>
                <a:solidFill>
                  <a:srgbClr val="000000"/>
                </a:solidFill>
              </a:rPr>
              <a:t> </a:t>
            </a:r>
            <a:r>
              <a:t>#esta sentencia no se ejecuta</a:t>
            </a:r>
            <a:endParaRPr sz="1679">
              <a:solidFill>
                <a:srgbClr val="000000"/>
              </a:solidFill>
            </a:endParaRPr>
          </a:p>
          <a:p>
            <a:pPr defTabSz="457200">
              <a:spcBef>
                <a:spcPts val="0"/>
              </a:spcBef>
              <a:defRPr sz="1400">
                <a:solidFill>
                  <a:srgbClr val="708090"/>
                </a:solidFill>
                <a:effectLst>
                  <a:outerShdw sx="100000" sy="100000" kx="0" ky="0" algn="b" rotWithShape="0" blurRad="0" dist="12700" dir="16200000">
                    <a:srgbClr val="FFFFFF"/>
                  </a:outerShdw>
                </a:effectLst>
                <a:latin typeface="Monaco"/>
                <a:ea typeface="Monaco"/>
                <a:cs typeface="Monaco"/>
                <a:sym typeface="Monaco"/>
              </a:defRPr>
            </a:pP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4" name="7. Control de flujo"/>
          <p:cNvSpPr txBox="1"/>
          <p:nvPr>
            <p:ph type="title"/>
          </p:nvPr>
        </p:nvSpPr>
        <p:spPr>
          <a:xfrm>
            <a:off x="1284271" y="89791"/>
            <a:ext cx="21815458" cy="1536980"/>
          </a:xfrm>
          <a:prstGeom prst="rect">
            <a:avLst/>
          </a:prstGeom>
        </p:spPr>
        <p:txBody>
          <a:bodyPr anchor="ctr"/>
          <a:lstStyle/>
          <a:p>
            <a:pPr lvl="1" indent="333756" defTabSz="1779987">
              <a:lnSpc>
                <a:spcPct val="90000"/>
              </a:lnSpc>
              <a:defRPr spc="-254" sz="8468">
                <a:gradFill flip="none" rotWithShape="1">
                  <a:gsLst>
                    <a:gs pos="0">
                      <a:srgbClr val="1E98FD"/>
                    </a:gs>
                    <a:gs pos="100000">
                      <a:srgbClr val="FF00F7"/>
                    </a:gs>
                  </a:gsLst>
                  <a:lin ang="3960000" scaled="0"/>
                </a:gradFill>
              </a:defRPr>
            </a:pPr>
            <a:r>
              <a:t>7. Control de flujo</a:t>
            </a:r>
          </a:p>
        </p:txBody>
      </p:sp>
      <p:sp>
        <p:nvSpPr>
          <p:cNvPr id="425" name="Ejemplo en Workflow para Sentencias Condicionales"/>
          <p:cNvSpPr txBox="1"/>
          <p:nvPr>
            <p:ph type="body" idx="21"/>
          </p:nvPr>
        </p:nvSpPr>
        <p:spPr>
          <a:xfrm>
            <a:off x="1220088" y="1863492"/>
            <a:ext cx="21513170" cy="11125307"/>
          </a:xfrm>
          <a:prstGeom prst="rect">
            <a:avLst/>
          </a:prstGeom>
          <a:extLst>
            <a:ext uri="{C572A759-6A51-4108-AA02-DFA0A04FC94B}">
              <ma14:wrappingTextBoxFlag xmlns:ma14="http://schemas.microsoft.com/office/mac/drawingml/2011/main" val="1"/>
            </a:ext>
          </a:extLst>
        </p:spPr>
        <p:txBody>
          <a:bodyPr/>
          <a:lstStyle>
            <a:lvl1pPr>
              <a:lnSpc>
                <a:spcPct val="80000"/>
              </a:lnSpc>
              <a:defRPr spc="-252" sz="8400">
                <a:gradFill flip="none" rotWithShape="1">
                  <a:gsLst>
                    <a:gs pos="0">
                      <a:srgbClr val="FF00D8"/>
                    </a:gs>
                    <a:gs pos="100000">
                      <a:srgbClr val="FF542E"/>
                    </a:gs>
                  </a:gsLst>
                  <a:lin ang="3960000" scaled="0"/>
                </a:gradFill>
                <a:latin typeface="+mn-lt"/>
                <a:ea typeface="+mn-ea"/>
                <a:cs typeface="+mn-cs"/>
                <a:sym typeface="Graphik Semibold"/>
              </a:defRPr>
            </a:lvl1pPr>
          </a:lstStyle>
          <a:p>
            <a:pPr/>
            <a:r>
              <a:t>Ejemplo en Workflow para Sentencias Condicionales</a:t>
            </a:r>
          </a:p>
        </p:txBody>
      </p:sp>
      <p:pic>
        <p:nvPicPr>
          <p:cNvPr id="426" name="pasted-movie.png" descr="pasted-movie.png"/>
          <p:cNvPicPr>
            <a:picLocks noChangeAspect="1"/>
          </p:cNvPicPr>
          <p:nvPr/>
        </p:nvPicPr>
        <p:blipFill>
          <a:blip r:embed="rId2">
            <a:extLst/>
          </a:blip>
          <a:srcRect l="0" t="0" r="0" b="0"/>
          <a:stretch>
            <a:fillRect/>
          </a:stretch>
        </p:blipFill>
        <p:spPr>
          <a:xfrm>
            <a:off x="9844792" y="4533896"/>
            <a:ext cx="5675596" cy="8654912"/>
          </a:xfrm>
          <a:prstGeom prst="rect">
            <a:avLst/>
          </a:prstGeom>
          <a:ln w="12700">
            <a:miter lim="400000"/>
          </a:ln>
        </p:spPr>
      </p:pic>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6. EJERCICIOS DE STRING"/>
          <p:cNvSpPr txBox="1"/>
          <p:nvPr>
            <p:ph type="title"/>
          </p:nvPr>
        </p:nvSpPr>
        <p:spPr>
          <a:xfrm>
            <a:off x="1284271" y="89791"/>
            <a:ext cx="21815458" cy="1536980"/>
          </a:xfrm>
          <a:prstGeom prst="rect">
            <a:avLst/>
          </a:prstGeom>
        </p:spPr>
        <p:txBody>
          <a:bodyPr anchor="ctr"/>
          <a:lstStyle/>
          <a:p>
            <a:pPr lvl="1" indent="333756" defTabSz="1779987">
              <a:lnSpc>
                <a:spcPct val="90000"/>
              </a:lnSpc>
              <a:defRPr spc="-254" sz="8468">
                <a:gradFill flip="none" rotWithShape="1">
                  <a:gsLst>
                    <a:gs pos="0">
                      <a:srgbClr val="1E98FD"/>
                    </a:gs>
                    <a:gs pos="100000">
                      <a:srgbClr val="FF00F7"/>
                    </a:gs>
                  </a:gsLst>
                  <a:lin ang="3960000" scaled="0"/>
                </a:gradFill>
              </a:defRPr>
            </a:pPr>
            <a:r>
              <a:t>6. EJERCICIOS DE STRING</a:t>
            </a:r>
          </a:p>
        </p:txBody>
      </p:sp>
      <p:sp>
        <p:nvSpPr>
          <p:cNvPr id="429" name="Ejercicio: Manipulación de Cadenas…"/>
          <p:cNvSpPr txBox="1"/>
          <p:nvPr>
            <p:ph type="body" idx="21"/>
          </p:nvPr>
        </p:nvSpPr>
        <p:spPr>
          <a:xfrm>
            <a:off x="1220088" y="1863492"/>
            <a:ext cx="21513170" cy="11125307"/>
          </a:xfrm>
          <a:prstGeom prst="rect">
            <a:avLst/>
          </a:prstGeom>
          <a:extLst>
            <a:ext uri="{C572A759-6A51-4108-AA02-DFA0A04FC94B}">
              <ma14:wrappingTextBoxFlag xmlns:ma14="http://schemas.microsoft.com/office/mac/drawingml/2011/main" val="1"/>
            </a:ext>
          </a:extLst>
        </p:spPr>
        <p:txBody>
          <a:bodyPr/>
          <a:lstStyle/>
          <a:p>
            <a:pPr defTabSz="709930">
              <a:lnSpc>
                <a:spcPct val="80000"/>
              </a:lnSpc>
              <a:defRPr spc="-216" sz="7224">
                <a:gradFill flip="none" rotWithShape="1">
                  <a:gsLst>
                    <a:gs pos="0">
                      <a:srgbClr val="FF00D8"/>
                    </a:gs>
                    <a:gs pos="100000">
                      <a:srgbClr val="FF542E"/>
                    </a:gs>
                  </a:gsLst>
                  <a:lin ang="3960000" scaled="0"/>
                </a:gradFill>
                <a:latin typeface="+mn-lt"/>
                <a:ea typeface="+mn-ea"/>
                <a:cs typeface="+mn-cs"/>
                <a:sym typeface="Graphik Semibold"/>
              </a:defRPr>
            </a:pPr>
            <a:r>
              <a:t>Ejercicio: Manipulación de Cadenas</a:t>
            </a:r>
          </a:p>
          <a:p>
            <a:pPr marL="1337944" indent="-1337944" algn="l" defTabSz="709930">
              <a:lnSpc>
                <a:spcPct val="80000"/>
              </a:lnSpc>
              <a:buSzPct val="100000"/>
              <a:buAutoNum type="arabicPeriod" startAt="1"/>
              <a:defRPr spc="-216" sz="7224">
                <a:gradFill flip="none" rotWithShape="1">
                  <a:gsLst>
                    <a:gs pos="0">
                      <a:srgbClr val="FF00D8"/>
                    </a:gs>
                    <a:gs pos="100000">
                      <a:srgbClr val="FF542E"/>
                    </a:gs>
                  </a:gsLst>
                  <a:lin ang="3960000" scaled="0"/>
                </a:gradFill>
                <a:latin typeface="+mn-lt"/>
                <a:ea typeface="+mn-ea"/>
                <a:cs typeface="+mn-cs"/>
                <a:sym typeface="Graphik Semibold"/>
              </a:defRPr>
            </a:pPr>
            <a:r>
              <a:t>Definir una cadena: Crea una variable que contenga una frase de tu elección. Por ejemplo: "Python es un lenguaje poderoso.”</a:t>
            </a:r>
          </a:p>
          <a:p>
            <a:pPr marL="1337944" indent="-1337944" algn="l" defTabSz="709930">
              <a:lnSpc>
                <a:spcPct val="80000"/>
              </a:lnSpc>
              <a:buSzPct val="100000"/>
              <a:buAutoNum type="arabicPeriod" startAt="1"/>
              <a:defRPr spc="-216" sz="7224">
                <a:gradFill flip="none" rotWithShape="1">
                  <a:gsLst>
                    <a:gs pos="0">
                      <a:srgbClr val="FF00D8"/>
                    </a:gs>
                    <a:gs pos="100000">
                      <a:srgbClr val="FF542E"/>
                    </a:gs>
                  </a:gsLst>
                  <a:lin ang="3960000" scaled="0"/>
                </a:gradFill>
                <a:latin typeface="+mn-lt"/>
                <a:ea typeface="+mn-ea"/>
                <a:cs typeface="+mn-cs"/>
                <a:sym typeface="Graphik Semibold"/>
              </a:defRPr>
            </a:pPr>
            <a:r>
              <a:t>Contar vocales: Escribe una función que cuente cuántas vocales (a, e, i, o, u) hay en la cadena.</a:t>
            </a:r>
          </a:p>
          <a:p>
            <a:pPr marL="1337944" indent="-1337944" algn="l" defTabSz="709930">
              <a:lnSpc>
                <a:spcPct val="80000"/>
              </a:lnSpc>
              <a:buSzPct val="100000"/>
              <a:buAutoNum type="arabicPeriod" startAt="1"/>
              <a:defRPr spc="-216" sz="7224">
                <a:gradFill flip="none" rotWithShape="1">
                  <a:gsLst>
                    <a:gs pos="0">
                      <a:srgbClr val="FF00D8"/>
                    </a:gs>
                    <a:gs pos="100000">
                      <a:srgbClr val="FF542E"/>
                    </a:gs>
                  </a:gsLst>
                  <a:lin ang="3960000" scaled="0"/>
                </a:gradFill>
                <a:latin typeface="+mn-lt"/>
                <a:ea typeface="+mn-ea"/>
                <a:cs typeface="+mn-cs"/>
                <a:sym typeface="Graphik Semibold"/>
              </a:defRPr>
            </a:pPr>
            <a:r>
              <a:t>Reemplazar palabras: Reemplaza la palabra "poderoso" por "versátil" en la cadena original.</a:t>
            </a:r>
          </a:p>
          <a:p>
            <a:pPr marL="1337944" indent="-1337944" algn="l" defTabSz="709930">
              <a:lnSpc>
                <a:spcPct val="80000"/>
              </a:lnSpc>
              <a:buSzPct val="100000"/>
              <a:buAutoNum type="arabicPeriod" startAt="1"/>
              <a:defRPr spc="-216" sz="7224">
                <a:gradFill flip="none" rotWithShape="1">
                  <a:gsLst>
                    <a:gs pos="0">
                      <a:srgbClr val="FF00D8"/>
                    </a:gs>
                    <a:gs pos="100000">
                      <a:srgbClr val="FF542E"/>
                    </a:gs>
                  </a:gsLst>
                  <a:lin ang="3960000" scaled="0"/>
                </a:gradFill>
                <a:latin typeface="+mn-lt"/>
                <a:ea typeface="+mn-ea"/>
                <a:cs typeface="+mn-cs"/>
                <a:sym typeface="Graphik Semibold"/>
              </a:defRPr>
            </a:pPr>
            <a:r>
              <a:t>Mostrar resultados: Imprime los resultados de cada operación.</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1" name="1. Ciclos o Bucles"/>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1. Ciclos o Bucles</a:t>
            </a:r>
          </a:p>
        </p:txBody>
      </p:sp>
      <p:sp>
        <p:nvSpPr>
          <p:cNvPr id="432" name="Definición…"/>
          <p:cNvSpPr txBox="1"/>
          <p:nvPr/>
        </p:nvSpPr>
        <p:spPr>
          <a:xfrm>
            <a:off x="1478673" y="3220866"/>
            <a:ext cx="13872931" cy="762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Definición</a:t>
            </a:r>
          </a:p>
          <a:p>
            <a:pPr/>
            <a:r>
              <a:t>Se define como el código que se ejecuta una y otra vez (iteración) hasta que se cumple una condición.</a:t>
            </a:r>
          </a:p>
          <a:p>
            <a:pPr>
              <a:defRPr b="1"/>
            </a:pPr>
            <a:r>
              <a:t>Funciones.</a:t>
            </a:r>
          </a:p>
          <a:p>
            <a:pPr marL="558800" indent="-558800">
              <a:buClr>
                <a:srgbClr val="000000"/>
              </a:buClr>
              <a:buSzPct val="100000"/>
              <a:buChar char="•"/>
            </a:pPr>
            <a:r>
              <a:t>Ayudan automatizar procesos repetitivos</a:t>
            </a:r>
          </a:p>
          <a:p>
            <a:pPr marL="558800" indent="-558800">
              <a:buClr>
                <a:srgbClr val="000000"/>
              </a:buClr>
              <a:buSzPct val="100000"/>
              <a:buChar char="•"/>
            </a:pPr>
            <a:r>
              <a:t>Pueden reducir sentencias de código</a:t>
            </a:r>
          </a:p>
          <a:p>
            <a:pPr defTabSz="457200">
              <a:spcBef>
                <a:spcPts val="0"/>
              </a:spcBef>
              <a:defRPr b="1" sz="2200">
                <a:latin typeface="Helvetica"/>
                <a:ea typeface="Helvetica"/>
                <a:cs typeface="Helvetica"/>
                <a:sym typeface="Helvetica"/>
              </a:defRPr>
            </a:pPr>
          </a:p>
        </p:txBody>
      </p:sp>
      <p:pic>
        <p:nvPicPr>
          <p:cNvPr id="433" name="pasted-movie.png" descr="pasted-movie.png"/>
          <p:cNvPicPr>
            <a:picLocks noChangeAspect="1"/>
          </p:cNvPicPr>
          <p:nvPr/>
        </p:nvPicPr>
        <p:blipFill>
          <a:blip r:embed="rId2">
            <a:extLst/>
          </a:blip>
          <a:stretch>
            <a:fillRect/>
          </a:stretch>
        </p:blipFill>
        <p:spPr>
          <a:xfrm>
            <a:off x="17431746" y="1773065"/>
            <a:ext cx="5130801" cy="10515601"/>
          </a:xfrm>
          <a:prstGeom prst="rect">
            <a:avLst/>
          </a:prstGeom>
          <a:ln w="12700">
            <a:miter lim="400000"/>
          </a:ln>
        </p:spPr>
      </p:pic>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5" name="1. Sentencias `for’"/>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1. Sentencias `for’</a:t>
            </a:r>
          </a:p>
        </p:txBody>
      </p:sp>
      <p:sp>
        <p:nvSpPr>
          <p:cNvPr id="436" name="Aplicaciones…"/>
          <p:cNvSpPr txBox="1"/>
          <p:nvPr/>
        </p:nvSpPr>
        <p:spPr>
          <a:xfrm>
            <a:off x="781300" y="2709193"/>
            <a:ext cx="23158062" cy="103066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4500"/>
            </a:pPr>
            <a:r>
              <a:t>Aplicaciones</a:t>
            </a:r>
          </a:p>
          <a:p>
            <a:pPr>
              <a:defRPr sz="4500"/>
            </a:pPr>
            <a:r>
              <a:t>Podemos usarlo cuando conocemos o tenemos las veces que se repetirá las instrucciones.</a:t>
            </a:r>
          </a:p>
          <a:p>
            <a:pPr>
              <a:defRPr b="1" sz="4500"/>
            </a:pPr>
            <a:r>
              <a:t>Caracteristicas </a:t>
            </a:r>
          </a:p>
          <a:p>
            <a:pPr>
              <a:defRPr sz="4500"/>
            </a:pPr>
            <a:r>
              <a:t>Tiene 3 principalmente : </a:t>
            </a:r>
          </a:p>
          <a:p>
            <a:pPr>
              <a:defRPr sz="4500"/>
            </a:pPr>
            <a:r>
              <a:t>inicialización - &gt; Es el inicio</a:t>
            </a:r>
          </a:p>
          <a:p>
            <a:pPr>
              <a:defRPr sz="4500"/>
            </a:pPr>
            <a:r>
              <a:t>condición -&gt; la condición se evalúa antes de cada iteración si esta es verdadera, para poder entonces ser ejecutada y es entonces que las instrucciones dentro el bucle son realizadas.</a:t>
            </a:r>
          </a:p>
          <a:p>
            <a:pPr>
              <a:defRPr sz="4500"/>
            </a:pPr>
            <a:r>
              <a:t>actualización -&gt; Una vez ejecutadas las instrucciones el rango/posiciones se actualizan</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8" name="1.Iteradores"/>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1.Iteradores</a:t>
            </a:r>
          </a:p>
        </p:txBody>
      </p:sp>
      <p:sp>
        <p:nvSpPr>
          <p:cNvPr id="439" name="Definición…"/>
          <p:cNvSpPr txBox="1"/>
          <p:nvPr/>
        </p:nvSpPr>
        <p:spPr>
          <a:xfrm>
            <a:off x="1056155" y="2202545"/>
            <a:ext cx="23158062" cy="66995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a:r>
              <a:t>son aquellos objetos que como su nombre indica pueden ser iterados, lo que dicho de otra forma es, que puedan ser indexados. Si piensas en un lista, podemos indexarlo con lista[1].</a:t>
            </a:r>
          </a:p>
          <a:p>
            <a:pPr/>
            <a:r>
              <a:t>Objetos que hacen referencia a un elemento, y que tienen un método </a:t>
            </a:r>
            <a:r>
              <a:rPr sz="900">
                <a:latin typeface="Menlo Regular"/>
                <a:ea typeface="Menlo Regular"/>
                <a:cs typeface="Menlo Regular"/>
                <a:sym typeface="Menlo Regular"/>
              </a:rPr>
              <a:t>next</a:t>
            </a:r>
            <a:r>
              <a:t> que permite hacer referencia al siguiente.</a:t>
            </a:r>
          </a:p>
          <a:p>
            <a:pPr/>
            <a:r>
              <a:t>Ejemplos de iterables son las listas, tuplas, cadenas o diccionarios. </a:t>
            </a:r>
          </a:p>
        </p:txBody>
      </p:sp>
      <p:graphicFrame>
        <p:nvGraphicFramePr>
          <p:cNvPr id="440" name="Table 1"/>
          <p:cNvGraphicFramePr/>
          <p:nvPr/>
        </p:nvGraphicFramePr>
        <p:xfrm>
          <a:off x="2780042" y="9538975"/>
          <a:ext cx="12637311" cy="347764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316521"/>
                <a:gridCol w="10843941"/>
              </a:tblGrid>
              <a:tr h="3464943">
                <a:tc>
                  <a:txBody>
                    <a:bodyPr/>
                    <a:lstStyle/>
                    <a:p>
                      <a:pPr algn="l" defTabSz="2438400">
                        <a:spcBef>
                          <a:spcPts val="2400"/>
                        </a:spcBef>
                        <a:defRPr sz="1800"/>
                      </a:pPr>
                      <a:r>
                        <a:rPr sz="3900">
                          <a:solidFill>
                            <a:srgbClr val="299135"/>
                          </a:solidFill>
                        </a:rPr>
                        <a:t>#for &lt;variable&gt; in &lt;iterable&gt;:
#    &lt;Código&gt;</a:t>
                      </a:r>
                    </a:p>
                  </a:txBody>
                  <a:tcPr marL="50800" marR="50800" marT="50800" marB="50800" anchor="ctr" anchorCtr="0" horzOverflow="overflow"/>
                </a:tc>
                <a:tc>
                  <a:txBody>
                    <a:bodyPr/>
                    <a:lstStyle/>
                    <a:p>
                      <a:pPr algn="l" defTabSz="914400">
                        <a:defRPr sz="2500"/>
                      </a:pPr>
                      <a:r>
                        <a:t>for i in range(2000):</a:t>
                      </a:r>
                    </a:p>
                    <a:p>
                      <a:pPr algn="l" defTabSz="914400">
                        <a:defRPr sz="2500"/>
                      </a:pPr>
                      <a:r>
                        <a:t> i = i+ 1</a:t>
                      </a:r>
                    </a:p>
                    <a:p>
                      <a:pPr algn="l" defTabSz="914400">
                        <a:defRPr sz="2500"/>
                      </a:pPr>
                      <a:r>
                        <a:t> if i&lt;=100:</a:t>
                      </a:r>
                    </a:p>
                    <a:p>
                      <a:pPr algn="l" defTabSz="914400">
                        <a:defRPr sz="2500"/>
                      </a:pPr>
                      <a:r>
                        <a:t>   print(“dentro del rango)</a:t>
                      </a:r>
                    </a:p>
                    <a:p>
                      <a:pPr algn="l" defTabSz="914400">
                        <a:defRPr sz="2500"/>
                      </a:pPr>
                      <a:r>
                        <a:t>   </a:t>
                      </a:r>
                      <a:r>
                        <a:rPr b="1"/>
                        <a:t>top_prices()</a:t>
                      </a:r>
                      <a:endParaRPr b="1"/>
                    </a:p>
                    <a:p>
                      <a:pPr algn="l" defTabSz="914400">
                        <a:defRPr sz="2500"/>
                      </a:pPr>
                      <a:r>
                        <a:t> else:</a:t>
                      </a:r>
                    </a:p>
                    <a:p>
                      <a:pPr algn="l" defTabSz="914400">
                        <a:defRPr sz="2500"/>
                      </a:pPr>
                      <a:r>
                        <a:t>   print(“fuera del rango”)</a:t>
                      </a:r>
                    </a:p>
                  </a:txBody>
                  <a:tcPr marL="50800" marR="50800" marT="50800" marB="50800" anchor="ctr" anchorCtr="0" horzOverflow="overflow"/>
                </a:tc>
              </a:tr>
            </a:tbl>
          </a:graphicData>
        </a:graphic>
      </p:graphicFrame>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2" name="CONTADOR"/>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CONTADOR</a:t>
            </a:r>
          </a:p>
        </p:txBody>
      </p:sp>
      <p:sp>
        <p:nvSpPr>
          <p:cNvPr id="443" name="Definición…"/>
          <p:cNvSpPr txBox="1"/>
          <p:nvPr/>
        </p:nvSpPr>
        <p:spPr>
          <a:xfrm>
            <a:off x="925584" y="2949447"/>
            <a:ext cx="23158062" cy="78171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a:r>
              <a:t>Un contador es una variable de tipo entero que durante el proceso o ejecución de un programa, va aumentando su valor progresivamente. Generalmente un contador va incrementando su valor en 1, pero puede ser un contador de 2 en 2, o de n en n.</a:t>
            </a:r>
          </a:p>
          <a:p>
            <a:pPr/>
            <a:r>
              <a:t>No es necesario declaró el contador fuera del for.</a:t>
            </a:r>
          </a:p>
          <a:p>
            <a:pPr>
              <a:defRPr>
                <a:solidFill>
                  <a:srgbClr val="299135"/>
                </a:solidFill>
              </a:defRPr>
            </a:pPr>
            <a:r>
              <a:t>#for &lt;variable_contador&gt; in &lt;iterable&gt;:</a:t>
            </a:r>
          </a:p>
          <a:p>
            <a:pPr>
              <a:defRPr>
                <a:solidFill>
                  <a:srgbClr val="299135"/>
                </a:solidFill>
              </a:defRPr>
            </a:pPr>
            <a:r>
              <a:t>#    &lt;Código&gt;</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5" name="RANGE()"/>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RANGE()</a:t>
            </a:r>
          </a:p>
        </p:txBody>
      </p:sp>
      <p:sp>
        <p:nvSpPr>
          <p:cNvPr id="446" name="Definición…"/>
          <p:cNvSpPr txBox="1"/>
          <p:nvPr/>
        </p:nvSpPr>
        <p:spPr>
          <a:xfrm>
            <a:off x="877490" y="3051047"/>
            <a:ext cx="23158062" cy="76139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a:r>
              <a:t>Es una función que determina el rango numérico de algo. </a:t>
            </a:r>
          </a:p>
          <a:p>
            <a:pPr>
              <a:defRPr b="1"/>
            </a:pPr>
            <a:r>
              <a:t>Ejemplo: </a:t>
            </a:r>
          </a:p>
          <a:p>
            <a:pPr lvl="1">
              <a:defRPr>
                <a:solidFill>
                  <a:srgbClr val="7DBB83"/>
                </a:solidFill>
              </a:defRPr>
            </a:pPr>
            <a:r>
              <a:t>#for variable_contador in range(10): </a:t>
            </a:r>
          </a:p>
          <a:p>
            <a:pPr lvl="1">
              <a:defRPr>
                <a:solidFill>
                  <a:srgbClr val="7DBB83"/>
                </a:solidFill>
              </a:defRPr>
            </a:pPr>
            <a:r>
              <a:t>#    &lt;Código&gt;</a:t>
            </a:r>
          </a:p>
          <a:p>
            <a:pPr lvl="1">
              <a:defRPr>
                <a:solidFill>
                  <a:srgbClr val="7DBB83"/>
                </a:solidFill>
              </a:defRPr>
            </a:pPr>
            <a:r>
              <a:t>#for variable_contador in range(1,11): </a:t>
            </a:r>
          </a:p>
          <a:p>
            <a:pPr lvl="1">
              <a:defRPr>
                <a:solidFill>
                  <a:srgbClr val="7DBB83"/>
                </a:solidFill>
              </a:defRPr>
            </a:pPr>
            <a:r>
              <a:t>#    &lt;Código&gt;</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8" name="BUCLE O CICLO WHILE"/>
          <p:cNvSpPr txBox="1"/>
          <p:nvPr/>
        </p:nvSpPr>
        <p:spPr>
          <a:xfrm>
            <a:off x="695124" y="504235"/>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BUCLE O CICLO WHILE</a:t>
            </a:r>
          </a:p>
        </p:txBody>
      </p:sp>
      <p:sp>
        <p:nvSpPr>
          <p:cNvPr id="449" name="Definición…"/>
          <p:cNvSpPr txBox="1"/>
          <p:nvPr/>
        </p:nvSpPr>
        <p:spPr>
          <a:xfrm>
            <a:off x="612969" y="1808425"/>
            <a:ext cx="23158062" cy="1183055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a:r>
              <a:t>Ciclo </a:t>
            </a:r>
            <a:r>
              <a:t>permite </a:t>
            </a:r>
            <a:r>
              <a:t>ejecutar una sección de código repetidas veces. El código se ejecutará </a:t>
            </a:r>
            <a:r>
              <a:rPr b="1"/>
              <a:t>mientras</a:t>
            </a:r>
            <a:r>
              <a:t> una condición determinada se cumpla. Cuando se deje de cumplir, se saldrá del bucle y se continuará la ejecución normal. Llamaremos </a:t>
            </a:r>
            <a:r>
              <a:rPr b="1"/>
              <a:t>iteración</a:t>
            </a:r>
            <a:r>
              <a:t> a una ejecución completa del bloque de código.</a:t>
            </a:r>
          </a:p>
          <a:p>
            <a:pPr>
              <a:defRPr b="1"/>
            </a:pPr>
            <a:r>
              <a:t>Ciclo Definido While</a:t>
            </a:r>
          </a:p>
          <a:p>
            <a:pPr/>
            <a:r>
              <a:t>Aquel que tiene un rango determinado de iteraciones que puede estar limitado por un contador</a:t>
            </a:r>
          </a:p>
          <a:p>
            <a:pPr>
              <a:defRPr sz="4600"/>
            </a:pPr>
            <a:r>
              <a:t>number = 0</a:t>
            </a:r>
          </a:p>
          <a:p>
            <a:pPr>
              <a:defRPr sz="4600"/>
            </a:pPr>
            <a:r>
              <a:t>while(number &gt; 10): </a:t>
            </a:r>
          </a:p>
          <a:p>
            <a:pPr lvl="1">
              <a:defRPr sz="4600"/>
            </a:pPr>
            <a:r>
              <a:t>number += 1; </a:t>
            </a:r>
          </a:p>
          <a:p>
            <a:pPr lvl="1">
              <a:defRPr sz="4600"/>
            </a:pPr>
            <a:r>
              <a:t>print(number);</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INTRODUCCIÓN A PYTHON Y…"/>
          <p:cNvSpPr txBox="1"/>
          <p:nvPr>
            <p:ph type="title"/>
          </p:nvPr>
        </p:nvSpPr>
        <p:spPr>
          <a:xfrm>
            <a:off x="1270000" y="812800"/>
            <a:ext cx="22106757" cy="3011497"/>
          </a:xfrm>
          <a:prstGeom prst="rect">
            <a:avLst/>
          </a:prstGeom>
        </p:spPr>
        <p:txBody>
          <a:bodyPr anchor="ctr"/>
          <a:lstStyle/>
          <a:p>
            <a:pPr lvl="1" indent="352043" defTabSz="1877520">
              <a:lnSpc>
                <a:spcPct val="90000"/>
              </a:lnSpc>
              <a:defRPr spc="-267" sz="8932">
                <a:gradFill flip="none" rotWithShape="1">
                  <a:gsLst>
                    <a:gs pos="0">
                      <a:srgbClr val="1E98FD"/>
                    </a:gs>
                    <a:gs pos="100000">
                      <a:srgbClr val="FF00F7"/>
                    </a:gs>
                  </a:gsLst>
                  <a:lin ang="3960000" scaled="0"/>
                </a:gradFill>
              </a:defRPr>
            </a:pPr>
            <a:r>
              <a:t>INTRODUCCIÓN A PYTHON Y </a:t>
            </a:r>
          </a:p>
          <a:p>
            <a:pPr lvl="1" indent="352043" defTabSz="1877520">
              <a:lnSpc>
                <a:spcPct val="90000"/>
              </a:lnSpc>
              <a:defRPr spc="-267" sz="8932">
                <a:gradFill flip="none" rotWithShape="1">
                  <a:gsLst>
                    <a:gs pos="0">
                      <a:srgbClr val="1E98FD"/>
                    </a:gs>
                    <a:gs pos="100000">
                      <a:srgbClr val="FF00F7"/>
                    </a:gs>
                  </a:gsLst>
                  <a:lin ang="3960000" scaled="0"/>
                </a:gradFill>
              </a:defRPr>
            </a:pPr>
            <a:r>
              <a:t>SU ENTORNO DE TRABAJO.</a:t>
            </a:r>
          </a:p>
        </p:txBody>
      </p:sp>
      <p:sp>
        <p:nvSpPr>
          <p:cNvPr id="202" name="Definición Python…"/>
          <p:cNvSpPr txBox="1"/>
          <p:nvPr>
            <p:ph type="body" idx="21"/>
          </p:nvPr>
        </p:nvSpPr>
        <p:spPr>
          <a:xfrm>
            <a:off x="1401378" y="4133321"/>
            <a:ext cx="21844001" cy="7848164"/>
          </a:xfrm>
          <a:prstGeom prst="rect">
            <a:avLst/>
          </a:prstGeom>
          <a:extLst>
            <a:ext uri="{C572A759-6A51-4108-AA02-DFA0A04FC94B}">
              <ma14:wrappingTextBoxFlag xmlns:ma14="http://schemas.microsoft.com/office/mac/drawingml/2011/main" val="1"/>
            </a:ext>
          </a:extLst>
        </p:spPr>
        <p:txBody>
          <a:bodyPr/>
          <a:lstStyle/>
          <a:p>
            <a:pPr marL="1575954" indent="-1575954" algn="l">
              <a:lnSpc>
                <a:spcPct val="8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Definición Python</a:t>
            </a:r>
          </a:p>
          <a:p>
            <a:pPr marL="1575954" indent="-1575954" algn="l">
              <a:lnSpc>
                <a:spcPct val="8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Características , Desventajas y Aplicaciones de Python.</a:t>
            </a:r>
          </a:p>
          <a:p>
            <a:pPr marL="1575954" indent="-1575954" algn="l">
              <a:lnSpc>
                <a:spcPct val="8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Instalación Python</a:t>
            </a:r>
          </a:p>
          <a:p>
            <a:pPr marL="1575954" indent="-1575954" algn="l">
              <a:lnSpc>
                <a:spcPct val="8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Entornos de Desarrollo</a:t>
            </a:r>
          </a:p>
          <a:p>
            <a:pPr marL="1575954" indent="-1575954" algn="l">
              <a:lnSpc>
                <a:spcPct val="80000"/>
              </a:lnSpc>
              <a:buSzPct val="100000"/>
              <a:buAutoNum type="arabicPeriod" startAt="1"/>
              <a:defRPr spc="-252" sz="8400">
                <a:gradFill flip="none" rotWithShape="1">
                  <a:gsLst>
                    <a:gs pos="0">
                      <a:srgbClr val="C400A6"/>
                    </a:gs>
                    <a:gs pos="100000">
                      <a:srgbClr val="842B17"/>
                    </a:gs>
                  </a:gsLst>
                  <a:lin ang="3960000" scaled="0"/>
                </a:gradFill>
                <a:latin typeface="+mn-lt"/>
                <a:ea typeface="+mn-ea"/>
                <a:cs typeface="+mn-cs"/>
                <a:sym typeface="Graphik Semibold"/>
              </a:defRPr>
            </a:pPr>
            <a:r>
              <a:t>Instalación de Visual Studio Code</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1" name="BUCLE O CICLO WHILE"/>
          <p:cNvSpPr txBox="1"/>
          <p:nvPr/>
        </p:nvSpPr>
        <p:spPr>
          <a:xfrm>
            <a:off x="695124" y="504235"/>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BUCLE O CICLO WHILE</a:t>
            </a:r>
          </a:p>
        </p:txBody>
      </p:sp>
      <p:sp>
        <p:nvSpPr>
          <p:cNvPr id="452" name="Ciclo Infinito While…"/>
          <p:cNvSpPr txBox="1"/>
          <p:nvPr/>
        </p:nvSpPr>
        <p:spPr>
          <a:xfrm>
            <a:off x="612969" y="2792952"/>
            <a:ext cx="23158062" cy="53406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Ciclo Infinito While</a:t>
            </a:r>
          </a:p>
          <a:p>
            <a:pPr>
              <a:defRPr sz="4600"/>
            </a:pPr>
            <a:r>
              <a:t>Es aquel que no tiene definido un rango </a:t>
            </a:r>
          </a:p>
          <a:p>
            <a:pPr/>
            <a:r>
              <a:t>while  </a:t>
            </a:r>
            <a:r>
              <a:rPr>
                <a:solidFill>
                  <a:srgbClr val="268BD2"/>
                </a:solidFill>
              </a:rPr>
              <a:t>True</a:t>
            </a:r>
            <a:r>
              <a:rPr>
                <a:solidFill>
                  <a:srgbClr val="93A1A1"/>
                </a:solidFill>
              </a:rPr>
              <a:t>:</a:t>
            </a:r>
            <a:endParaRPr>
              <a:solidFill>
                <a:srgbClr val="5C5962"/>
              </a:solidFill>
            </a:endParaRPr>
          </a:p>
          <a:p>
            <a:pPr lvl="1"/>
            <a:r>
              <a:rPr>
                <a:solidFill>
                  <a:srgbClr val="268BD2"/>
                </a:solidFill>
              </a:rPr>
              <a:t>print</a:t>
            </a:r>
            <a:r>
              <a:rPr>
                <a:solidFill>
                  <a:srgbClr val="93A1A1"/>
                </a:solidFill>
              </a:rPr>
              <a:t>("</a:t>
            </a:r>
            <a:r>
              <a:t>Bucle infinito</a:t>
            </a:r>
            <a:r>
              <a:rPr>
                <a:solidFill>
                  <a:srgbClr val="93A1A1"/>
                </a:solidFill>
              </a:rPr>
              <a:t>”)</a:t>
            </a:r>
            <a:endParaRPr>
              <a:solidFill>
                <a:srgbClr val="93A1A1"/>
              </a:solidFill>
            </a:endParaRP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4" name="Ejercicio"/>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Ejercicio</a:t>
            </a:r>
          </a:p>
        </p:txBody>
      </p:sp>
      <p:sp>
        <p:nvSpPr>
          <p:cNvPr id="455" name="Definición…"/>
          <p:cNvSpPr txBox="1"/>
          <p:nvPr/>
        </p:nvSpPr>
        <p:spPr>
          <a:xfrm>
            <a:off x="877490" y="3051047"/>
            <a:ext cx="23158062" cy="76139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a:r>
              <a:t>Es una función que determina el rango numérico de algo. </a:t>
            </a:r>
          </a:p>
          <a:p>
            <a:pPr>
              <a:defRPr b="1"/>
            </a:pPr>
            <a:r>
              <a:t>Ejemplo: </a:t>
            </a:r>
          </a:p>
          <a:p>
            <a:pPr lvl="1">
              <a:defRPr>
                <a:solidFill>
                  <a:srgbClr val="7DBB83"/>
                </a:solidFill>
              </a:defRPr>
            </a:pPr>
            <a:r>
              <a:t>#for variable_contador in range(10): </a:t>
            </a:r>
          </a:p>
          <a:p>
            <a:pPr lvl="1">
              <a:defRPr>
                <a:solidFill>
                  <a:srgbClr val="7DBB83"/>
                </a:solidFill>
              </a:defRPr>
            </a:pPr>
            <a:r>
              <a:t>#    &lt;Código&gt;</a:t>
            </a:r>
          </a:p>
          <a:p>
            <a:pPr lvl="1">
              <a:defRPr>
                <a:solidFill>
                  <a:srgbClr val="7DBB83"/>
                </a:solidFill>
              </a:defRPr>
            </a:pPr>
            <a:r>
              <a:t>#for variable_contador in range(1,11): </a:t>
            </a:r>
          </a:p>
          <a:p>
            <a:pPr lvl="1">
              <a:defRPr>
                <a:solidFill>
                  <a:srgbClr val="7DBB83"/>
                </a:solidFill>
              </a:defRPr>
            </a:pPr>
            <a:r>
              <a:t>#    &lt;Código&gt;</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7" name="Manejo de Excepciones y Errores"/>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Manejo de Excepciones y Errores</a:t>
            </a:r>
          </a:p>
        </p:txBody>
      </p:sp>
      <p:sp>
        <p:nvSpPr>
          <p:cNvPr id="458" name="Definición…"/>
          <p:cNvSpPr txBox="1"/>
          <p:nvPr/>
        </p:nvSpPr>
        <p:spPr>
          <a:xfrm>
            <a:off x="830096" y="2986474"/>
            <a:ext cx="17805130" cy="88331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a:r>
              <a:t>Excepción : Es la indicación de que se produjo un error en el programa. Las excepciones, como su nombre lo indica, se producen cuando la ejecución de un método no termina correctamente, sino que termina de manera excepcional como consecuencia de una situación no esperada.</a:t>
            </a:r>
          </a:p>
          <a:p>
            <a:pPr/>
            <a:r>
              <a:t>Error : Que ocurre durante el desarrollo o codificación de un programa, software o aplicación informática, que, al estar en funcionamiento, daría como resultado un mal funcionamiento o un funcionamiento incorrecto de un sistema informático.</a:t>
            </a:r>
          </a:p>
        </p:txBody>
      </p:sp>
      <p:pic>
        <p:nvPicPr>
          <p:cNvPr id="459" name="pasted-movie.png" descr="pasted-movie.png"/>
          <p:cNvPicPr>
            <a:picLocks noChangeAspect="1"/>
          </p:cNvPicPr>
          <p:nvPr/>
        </p:nvPicPr>
        <p:blipFill>
          <a:blip r:embed="rId2">
            <a:extLst/>
          </a:blip>
          <a:stretch>
            <a:fillRect/>
          </a:stretch>
        </p:blipFill>
        <p:spPr>
          <a:xfrm>
            <a:off x="18464410" y="8707220"/>
            <a:ext cx="5132440" cy="4115870"/>
          </a:xfrm>
          <a:prstGeom prst="rect">
            <a:avLst/>
          </a:prstGeom>
          <a:ln w="12700">
            <a:miter lim="400000"/>
          </a:ln>
        </p:spPr>
      </p:pic>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1" name="Try Except"/>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Try Except</a:t>
            </a:r>
          </a:p>
        </p:txBody>
      </p:sp>
      <p:sp>
        <p:nvSpPr>
          <p:cNvPr id="462" name="Definición…"/>
          <p:cNvSpPr txBox="1"/>
          <p:nvPr/>
        </p:nvSpPr>
        <p:spPr>
          <a:xfrm>
            <a:off x="928290" y="1830705"/>
            <a:ext cx="23158062" cy="11680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a:r>
              <a:t>Sentencia para buscar excepciones y/o errores.</a:t>
            </a:r>
          </a:p>
          <a:p>
            <a:pPr/>
            <a:r>
              <a:t>try: permite probar un bloque de código en busca de errores.</a:t>
            </a:r>
          </a:p>
          <a:p>
            <a:pPr/>
            <a:r>
              <a:t>except: permite manejar el error.</a:t>
            </a:r>
          </a:p>
          <a:p>
            <a:pPr/>
            <a:r>
              <a:t>else: permite ejecutar código cuando no hay ningún error.</a:t>
            </a:r>
          </a:p>
          <a:p>
            <a:pPr/>
            <a:r>
              <a:t>finally : permite ejecutar código, independientemente del resultado de los bloques try y except.</a:t>
            </a:r>
          </a:p>
          <a:p>
            <a:pPr>
              <a:defRPr b="1"/>
            </a:pPr>
            <a:r>
              <a:t>Ejemplo: </a:t>
            </a:r>
          </a:p>
          <a:p>
            <a:pPr lvl="1">
              <a:defRPr sz="3000">
                <a:solidFill>
                  <a:srgbClr val="7DBB83"/>
                </a:solidFill>
              </a:defRPr>
            </a:pPr>
            <a:r>
              <a:t>try:</a:t>
            </a:r>
          </a:p>
          <a:p>
            <a:pPr lvl="1">
              <a:defRPr sz="3000">
                <a:solidFill>
                  <a:srgbClr val="7DBB83"/>
                </a:solidFill>
              </a:defRPr>
            </a:pPr>
            <a:r>
              <a:t>   print(x)</a:t>
            </a:r>
          </a:p>
          <a:p>
            <a:pPr lvl="1">
              <a:defRPr sz="3000">
                <a:solidFill>
                  <a:srgbClr val="7DBB83"/>
                </a:solidFill>
              </a:defRPr>
            </a:pPr>
            <a:r>
              <a:t>except:</a:t>
            </a:r>
          </a:p>
          <a:p>
            <a:pPr lvl="1">
              <a:defRPr sz="3000">
                <a:solidFill>
                  <a:srgbClr val="7DBB83"/>
                </a:solidFill>
              </a:defRPr>
            </a:pPr>
            <a:r>
              <a:t>   print("An exception has occurred!")</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4" name="Exception"/>
          <p:cNvSpPr txBox="1"/>
          <p:nvPr/>
        </p:nvSpPr>
        <p:spPr>
          <a:xfrm>
            <a:off x="911550" y="480188"/>
            <a:ext cx="21177837" cy="15574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just" defTabSz="825500">
              <a:lnSpc>
                <a:spcPct val="120000"/>
              </a:lnSpc>
              <a:spcBef>
                <a:spcPts val="0"/>
              </a:spcBef>
              <a:defRPr spc="-252" sz="8400">
                <a:gradFill flip="none" rotWithShape="1">
                  <a:gsLst>
                    <a:gs pos="0">
                      <a:srgbClr val="C400A6"/>
                    </a:gs>
                    <a:gs pos="100000">
                      <a:srgbClr val="842B17"/>
                    </a:gs>
                  </a:gsLst>
                  <a:lin ang="3960000" scaled="0"/>
                </a:gradFill>
                <a:latin typeface="+mn-lt"/>
                <a:ea typeface="+mn-ea"/>
                <a:cs typeface="+mn-cs"/>
                <a:sym typeface="Graphik Semibold"/>
              </a:defRPr>
            </a:lvl1pPr>
          </a:lstStyle>
          <a:p>
            <a:pPr/>
            <a:r>
              <a:t>Exception</a:t>
            </a:r>
          </a:p>
        </p:txBody>
      </p:sp>
      <p:sp>
        <p:nvSpPr>
          <p:cNvPr id="465" name="Definición…"/>
          <p:cNvSpPr txBox="1"/>
          <p:nvPr/>
        </p:nvSpPr>
        <p:spPr>
          <a:xfrm>
            <a:off x="953690" y="2441448"/>
            <a:ext cx="23158062" cy="47691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a:pPr>
            <a:r>
              <a:t>Definición</a:t>
            </a:r>
          </a:p>
          <a:p>
            <a:pPr/>
            <a:r>
              <a:t>Es la clase Padre de la cual heredan todas las demás excepciones. Por lo tanto, funciona de forma estupenda para validar errores independientemente de su tipo. </a:t>
            </a:r>
          </a:p>
          <a:p>
            <a:pPr/>
            <a:r>
              <a:t>1- 2- 3</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PYTHON"/>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PYTHON</a:t>
            </a:r>
          </a:p>
        </p:txBody>
      </p:sp>
      <p:sp>
        <p:nvSpPr>
          <p:cNvPr id="205" name="Definició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Definición</a:t>
            </a:r>
          </a:p>
        </p:txBody>
      </p:sp>
      <p:sp>
        <p:nvSpPr>
          <p:cNvPr id="206" name="Lenguaje de programación interpretado, orientado a objetos y considerando de alto nivel.…"/>
          <p:cNvSpPr txBox="1"/>
          <p:nvPr>
            <p:ph type="body" idx="1"/>
          </p:nvPr>
        </p:nvSpPr>
        <p:spPr>
          <a:xfrm>
            <a:off x="1270000" y="4267200"/>
            <a:ext cx="22532898" cy="8432800"/>
          </a:xfrm>
          <a:prstGeom prst="rect">
            <a:avLst/>
          </a:prstGeom>
        </p:spPr>
        <p:txBody>
          <a:bodyPr/>
          <a:lstStyle/>
          <a:p>
            <a:pPr marL="0" indent="0">
              <a:buClrTx/>
              <a:buSzTx/>
              <a:buNone/>
            </a:pPr>
            <a:r>
              <a:t>Lenguaje de programación interpretado, orientado a objetos y considerando de alto nivel.</a:t>
            </a:r>
          </a:p>
          <a:p>
            <a:pPr/>
            <a:r>
              <a:t>Ejecuta línea por línea. </a:t>
            </a:r>
          </a:p>
          <a:p>
            <a:pPr/>
            <a:r>
              <a:t>Más cercano al idioma humano.</a:t>
            </a:r>
          </a:p>
          <a:p>
            <a:pPr/>
            <a:r>
              <a:t>Considera todo como un objeto</a:t>
            </a:r>
          </a:p>
        </p:txBody>
      </p:sp>
      <p:pic>
        <p:nvPicPr>
          <p:cNvPr id="207" name="pasted-movie.png" descr="pasted-movie.png"/>
          <p:cNvPicPr>
            <a:picLocks noChangeAspect="1"/>
          </p:cNvPicPr>
          <p:nvPr/>
        </p:nvPicPr>
        <p:blipFill>
          <a:blip r:embed="rId2">
            <a:extLst/>
          </a:blip>
          <a:stretch>
            <a:fillRect/>
          </a:stretch>
        </p:blipFill>
        <p:spPr>
          <a:xfrm>
            <a:off x="12442066" y="7697191"/>
            <a:ext cx="11318207" cy="5319558"/>
          </a:xfrm>
          <a:prstGeom prst="rect">
            <a:avLst/>
          </a:prstGeom>
          <a:ln w="12700">
            <a:miter lim="400000"/>
          </a:ln>
        </p:spPr>
      </p:pic>
      <p:pic>
        <p:nvPicPr>
          <p:cNvPr id="208" name="pasted-movie.png" descr="pasted-movie.png"/>
          <p:cNvPicPr>
            <a:picLocks noChangeAspect="1"/>
          </p:cNvPicPr>
          <p:nvPr/>
        </p:nvPicPr>
        <p:blipFill>
          <a:blip r:embed="rId3">
            <a:extLst/>
          </a:blip>
          <a:stretch>
            <a:fillRect/>
          </a:stretch>
        </p:blipFill>
        <p:spPr>
          <a:xfrm>
            <a:off x="14784024" y="908698"/>
            <a:ext cx="1365641" cy="136564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PYTHON"/>
          <p:cNvSpPr txBox="1"/>
          <p:nvPr>
            <p:ph type="title"/>
          </p:nvPr>
        </p:nvSpPr>
        <p:spPr>
          <a:prstGeom prst="rect">
            <a:avLst/>
          </a:prstGeom>
        </p:spPr>
        <p:txBody>
          <a:bodyPr/>
          <a:lstStyle>
            <a:lvl1pPr defTabSz="1804370">
              <a:lnSpc>
                <a:spcPct val="90000"/>
              </a:lnSpc>
              <a:defRPr spc="-257" sz="8584">
                <a:gradFill flip="none" rotWithShape="1">
                  <a:gsLst>
                    <a:gs pos="0">
                      <a:srgbClr val="1E98FD"/>
                    </a:gs>
                    <a:gs pos="100000">
                      <a:srgbClr val="FF00F7"/>
                    </a:gs>
                  </a:gsLst>
                  <a:lin ang="3960000" scaled="0"/>
                </a:gradFill>
              </a:defRPr>
            </a:lvl1pPr>
          </a:lstStyle>
          <a:p>
            <a:pPr/>
            <a:r>
              <a:t>PYTHON</a:t>
            </a:r>
          </a:p>
        </p:txBody>
      </p:sp>
      <p:graphicFrame>
        <p:nvGraphicFramePr>
          <p:cNvPr id="211" name="Table 1"/>
          <p:cNvGraphicFramePr/>
          <p:nvPr/>
        </p:nvGraphicFramePr>
        <p:xfrm>
          <a:off x="1055182" y="3075350"/>
          <a:ext cx="20436306" cy="8432801"/>
        </p:xfrm>
        <a:graphic xmlns:a="http://schemas.openxmlformats.org/drawingml/2006/main">
          <a:graphicData uri="http://schemas.openxmlformats.org/drawingml/2006/table">
            <a:tbl>
              <a:tblPr firstCol="0" firstRow="1" lastCol="0" lastRow="0" bandCol="0" bandRow="0" rtl="0">
                <a:tableStyleId>{4C3C2611-4C71-4FC5-86AE-919BDF0F9419}</a:tableStyleId>
              </a:tblPr>
              <a:tblGrid>
                <a:gridCol w="8242149"/>
                <a:gridCol w="6226610"/>
                <a:gridCol w="7804875"/>
              </a:tblGrid>
              <a:tr h="934905">
                <a:tc>
                  <a:txBody>
                    <a:bodyPr/>
                    <a:lstStyle/>
                    <a:p>
                      <a:pPr algn="l">
                        <a:defRPr b="0" sz="1800"/>
                      </a:pPr>
                      <a:r>
                        <a:rPr sz="4400">
                          <a:solidFill>
                            <a:srgbClr val="5373FD"/>
                          </a:solidFill>
                          <a:latin typeface="Graphik Medium"/>
                          <a:ea typeface="Graphik Medium"/>
                          <a:cs typeface="Graphik Medium"/>
                          <a:sym typeface="Graphik Medium"/>
                        </a:rPr>
                        <a:t>Características</a:t>
                      </a:r>
                    </a:p>
                  </a:txBody>
                  <a:tcPr marL="50800" marR="50800" marT="50800" marB="50800" anchor="ctr" anchorCtr="0" horzOverflow="overflow"/>
                </a:tc>
                <a:tc>
                  <a:txBody>
                    <a:bodyPr/>
                    <a:lstStyle/>
                    <a:p>
                      <a:pPr algn="l">
                        <a:defRPr b="0" sz="1800"/>
                      </a:pPr>
                      <a:r>
                        <a:rPr sz="4400">
                          <a:solidFill>
                            <a:srgbClr val="5373FD"/>
                          </a:solidFill>
                          <a:latin typeface="Graphik Medium"/>
                          <a:ea typeface="Graphik Medium"/>
                          <a:cs typeface="Graphik Medium"/>
                          <a:sym typeface="Graphik Medium"/>
                        </a:rPr>
                        <a:t>Desventajas</a:t>
                      </a:r>
                    </a:p>
                  </a:txBody>
                  <a:tcPr marL="50800" marR="50800" marT="50800" marB="50800" anchor="ctr" anchorCtr="0" horzOverflow="overflow"/>
                </a:tc>
                <a:tc>
                  <a:txBody>
                    <a:bodyPr/>
                    <a:lstStyle/>
                    <a:p>
                      <a:pPr algn="l">
                        <a:defRPr b="0" sz="1800"/>
                      </a:pPr>
                      <a:r>
                        <a:rPr sz="4400">
                          <a:solidFill>
                            <a:srgbClr val="5373FD"/>
                          </a:solidFill>
                          <a:latin typeface="Graphik Medium"/>
                          <a:ea typeface="Graphik Medium"/>
                          <a:cs typeface="Graphik Medium"/>
                          <a:sym typeface="Graphik Medium"/>
                        </a:rPr>
                        <a:t>Aplicaciones</a:t>
                      </a:r>
                    </a:p>
                  </a:txBody>
                  <a:tcPr marL="50800" marR="50800" marT="50800" marB="50800" anchor="ctr" anchorCtr="0" horzOverflow="overflow"/>
                </a:tc>
              </a:tr>
              <a:tr h="9195061">
                <a:tc>
                  <a:txBody>
                    <a:bodyPr/>
                    <a:lstStyle/>
                    <a:p>
                      <a:pPr marL="558800" indent="-558800" algn="l" defTabSz="2438400">
                        <a:spcBef>
                          <a:spcPts val="2400"/>
                        </a:spcBef>
                        <a:buClr>
                          <a:srgbClr val="000000"/>
                        </a:buClr>
                        <a:buSzPct val="100000"/>
                        <a:buChar char="•"/>
                        <a:defRPr sz="4800"/>
                      </a:pPr>
                      <a:r>
                        <a:t>Fácil de usar y leer.</a:t>
                      </a:r>
                    </a:p>
                    <a:p>
                      <a:pPr marL="558800" indent="-558800" algn="l" defTabSz="2438400">
                        <a:spcBef>
                          <a:spcPts val="2400"/>
                        </a:spcBef>
                        <a:buClr>
                          <a:srgbClr val="000000"/>
                        </a:buClr>
                        <a:buSzPct val="100000"/>
                        <a:buChar char="•"/>
                        <a:defRPr sz="4800"/>
                      </a:pPr>
                      <a:r>
                        <a:t>Multiplataforma.(OS)</a:t>
                      </a:r>
                    </a:p>
                    <a:p>
                      <a:pPr marL="558800" indent="-558800" algn="l" defTabSz="2438400">
                        <a:spcBef>
                          <a:spcPts val="2400"/>
                        </a:spcBef>
                        <a:buClr>
                          <a:srgbClr val="000000"/>
                        </a:buClr>
                        <a:buSzPct val="100000"/>
                        <a:buChar char="•"/>
                        <a:defRPr sz="4800"/>
                      </a:pPr>
                      <a:r>
                        <a:t>Variedad de librerías y  frameworks.</a:t>
                      </a:r>
                    </a:p>
                    <a:p>
                      <a:pPr marL="558800" indent="-558800" algn="l" defTabSz="2438400">
                        <a:spcBef>
                          <a:spcPts val="2400"/>
                        </a:spcBef>
                        <a:buClr>
                          <a:srgbClr val="000000"/>
                        </a:buClr>
                        <a:buSzPct val="100000"/>
                        <a:buChar char="•"/>
                        <a:defRPr sz="4800"/>
                      </a:pPr>
                      <a:r>
                        <a:t>Soporta creación de interfaces.</a:t>
                      </a:r>
                    </a:p>
                    <a:p>
                      <a:pPr marL="558800" indent="-558800" algn="l" defTabSz="2438400">
                        <a:spcBef>
                          <a:spcPts val="2400"/>
                        </a:spcBef>
                        <a:buClr>
                          <a:srgbClr val="000000"/>
                        </a:buClr>
                        <a:buSzPct val="100000"/>
                        <a:buChar char="•"/>
                        <a:defRPr sz="4800"/>
                      </a:pPr>
                      <a:r>
                        <a:t>Documentación</a:t>
                      </a:r>
                    </a:p>
                  </a:txBody>
                  <a:tcPr marL="50800" marR="50800" marT="50800" marB="50800" anchor="ctr" anchorCtr="0" horzOverflow="overflow"/>
                </a:tc>
                <a:tc>
                  <a:txBody>
                    <a:bodyPr/>
                    <a:lstStyle/>
                    <a:p>
                      <a:pPr marL="558800" indent="-558800" algn="l" defTabSz="2438400">
                        <a:spcBef>
                          <a:spcPts val="2400"/>
                        </a:spcBef>
                        <a:buClr>
                          <a:srgbClr val="000000"/>
                        </a:buClr>
                        <a:buSzPct val="100000"/>
                        <a:buChar char="•"/>
                        <a:defRPr sz="4800"/>
                      </a:pPr>
                      <a:r>
                        <a:t>Bajo en aplicaciones mobiles.</a:t>
                      </a:r>
                    </a:p>
                    <a:p>
                      <a:pPr marL="558800" indent="-558800" algn="l" defTabSz="2438400">
                        <a:spcBef>
                          <a:spcPts val="2400"/>
                        </a:spcBef>
                        <a:buClr>
                          <a:srgbClr val="000000"/>
                        </a:buClr>
                        <a:buSzPct val="100000"/>
                        <a:buChar char="•"/>
                        <a:defRPr sz="4800"/>
                      </a:pPr>
                      <a:r>
                        <a:t>Runtime errores(´/n´)</a:t>
                      </a:r>
                    </a:p>
                  </a:txBody>
                  <a:tcPr marL="50800" marR="50800" marT="50800" marB="50800" anchor="ctr" anchorCtr="0" horzOverflow="overflow"/>
                </a:tc>
                <a:tc>
                  <a:txBody>
                    <a:bodyPr/>
                    <a:lstStyle/>
                    <a:p>
                      <a:pPr marL="558800" indent="-558800" algn="l" defTabSz="2438400">
                        <a:spcBef>
                          <a:spcPts val="2400"/>
                        </a:spcBef>
                        <a:buClr>
                          <a:srgbClr val="000000"/>
                        </a:buClr>
                        <a:buSzPct val="100000"/>
                        <a:buChar char="•"/>
                        <a:defRPr sz="4800"/>
                      </a:pPr>
                      <a:r>
                        <a:t>Desarrollo web</a:t>
                      </a:r>
                    </a:p>
                    <a:p>
                      <a:pPr marL="558800" indent="-558800" algn="l" defTabSz="2438400">
                        <a:spcBef>
                          <a:spcPts val="2400"/>
                        </a:spcBef>
                        <a:buClr>
                          <a:srgbClr val="000000"/>
                        </a:buClr>
                        <a:buSzPct val="100000"/>
                        <a:buChar char="•"/>
                        <a:defRPr sz="4800"/>
                      </a:pPr>
                      <a:r>
                        <a:t>Análisis de datos</a:t>
                      </a:r>
                    </a:p>
                    <a:p>
                      <a:pPr marL="558800" indent="-558800" algn="l" defTabSz="2438400">
                        <a:spcBef>
                          <a:spcPts val="2400"/>
                        </a:spcBef>
                        <a:buClr>
                          <a:srgbClr val="000000"/>
                        </a:buClr>
                        <a:buSzPct val="100000"/>
                        <a:buChar char="•"/>
                        <a:defRPr sz="4800"/>
                      </a:pPr>
                      <a:r>
                        <a:t>Web Scrapping</a:t>
                      </a:r>
                    </a:p>
                    <a:p>
                      <a:pPr marL="558800" indent="-558800" algn="l" defTabSz="2438400">
                        <a:spcBef>
                          <a:spcPts val="2400"/>
                        </a:spcBef>
                        <a:buClr>
                          <a:srgbClr val="000000"/>
                        </a:buClr>
                        <a:buSzPct val="100000"/>
                        <a:buChar char="•"/>
                        <a:defRPr sz="4800"/>
                      </a:pPr>
                      <a:r>
                        <a:t>Automatización</a:t>
                      </a:r>
                    </a:p>
                    <a:p>
                      <a:pPr marL="558800" indent="-558800" algn="l" defTabSz="2438400">
                        <a:spcBef>
                          <a:spcPts val="2400"/>
                        </a:spcBef>
                        <a:buClr>
                          <a:srgbClr val="000000"/>
                        </a:buClr>
                        <a:buSzPct val="100000"/>
                        <a:buChar char="•"/>
                        <a:defRPr sz="4800"/>
                      </a:pPr>
                      <a:r>
                        <a:t>Inteligencia Artificial</a:t>
                      </a:r>
                    </a:p>
                  </a:txBody>
                  <a:tcPr marL="50800" marR="50800" marT="50800" marB="50800" anchor="ctr" anchorCtr="0" horzOverflow="overflow"/>
                </a:tc>
              </a:tr>
            </a:tbl>
          </a:graphicData>
        </a:graphic>
      </p:graphicFrame>
      <p:pic>
        <p:nvPicPr>
          <p:cNvPr id="212" name="pasted-movie.png" descr="pasted-movie.png"/>
          <p:cNvPicPr>
            <a:picLocks noChangeAspect="1"/>
          </p:cNvPicPr>
          <p:nvPr/>
        </p:nvPicPr>
        <p:blipFill>
          <a:blip r:embed="rId2">
            <a:extLst/>
          </a:blip>
          <a:stretch>
            <a:fillRect/>
          </a:stretch>
        </p:blipFill>
        <p:spPr>
          <a:xfrm>
            <a:off x="14784024" y="908698"/>
            <a:ext cx="1365641" cy="136564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Graphik Semibold"/>
        <a:ea typeface="Graphik Semibold"/>
        <a:cs typeface="Graphik Semibold"/>
      </a:majorFont>
      <a:minorFont>
        <a:latin typeface="Graphik Semibold"/>
        <a:ea typeface="Graphik Semibold"/>
        <a:cs typeface="Graphik Semi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Graphik Semibold"/>
        <a:ea typeface="Graphik Semibold"/>
        <a:cs typeface="Graphik Semibold"/>
      </a:majorFont>
      <a:minorFont>
        <a:latin typeface="Graphik Semibold"/>
        <a:ea typeface="Graphik Semibold"/>
        <a:cs typeface="Graphik Semi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